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9" r:id="rId2"/>
    <p:sldId id="257" r:id="rId3"/>
    <p:sldId id="321" r:id="rId4"/>
    <p:sldId id="317" r:id="rId5"/>
    <p:sldId id="318" r:id="rId6"/>
    <p:sldId id="260" r:id="rId7"/>
    <p:sldId id="261" r:id="rId8"/>
    <p:sldId id="264" r:id="rId9"/>
    <p:sldId id="265" r:id="rId10"/>
    <p:sldId id="307" r:id="rId11"/>
    <p:sldId id="266" r:id="rId12"/>
    <p:sldId id="268" r:id="rId13"/>
    <p:sldId id="270" r:id="rId14"/>
    <p:sldId id="272" r:id="rId15"/>
    <p:sldId id="273" r:id="rId16"/>
    <p:sldId id="258" r:id="rId17"/>
    <p:sldId id="271" r:id="rId18"/>
    <p:sldId id="276" r:id="rId19"/>
    <p:sldId id="316" r:id="rId20"/>
    <p:sldId id="283" r:id="rId21"/>
    <p:sldId id="284" r:id="rId22"/>
    <p:sldId id="322" r:id="rId23"/>
    <p:sldId id="275" r:id="rId24"/>
    <p:sldId id="323" r:id="rId25"/>
    <p:sldId id="274" r:id="rId26"/>
    <p:sldId id="277" r:id="rId27"/>
    <p:sldId id="280" r:id="rId28"/>
    <p:sldId id="282" r:id="rId29"/>
    <p:sldId id="285" r:id="rId30"/>
    <p:sldId id="286" r:id="rId31"/>
    <p:sldId id="290" r:id="rId32"/>
    <p:sldId id="291" r:id="rId33"/>
    <p:sldId id="302" r:id="rId34"/>
    <p:sldId id="293" r:id="rId35"/>
    <p:sldId id="311" r:id="rId36"/>
    <p:sldId id="312" r:id="rId37"/>
    <p:sldId id="313" r:id="rId38"/>
    <p:sldId id="314" r:id="rId39"/>
    <p:sldId id="315" r:id="rId40"/>
    <p:sldId id="299" r:id="rId41"/>
    <p:sldId id="298" r:id="rId42"/>
    <p:sldId id="324" r:id="rId43"/>
    <p:sldId id="325" r:id="rId44"/>
    <p:sldId id="326" r:id="rId45"/>
    <p:sldId id="327" r:id="rId46"/>
    <p:sldId id="320" r:id="rId47"/>
  </p:sldIdLst>
  <p:sldSz cx="9144000" cy="6858000" type="screen4x3"/>
  <p:notesSz cx="6858000" cy="90281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  <a:srgbClr val="492795"/>
    <a:srgbClr val="4233B5"/>
    <a:srgbClr val="4641A7"/>
    <a:srgbClr val="5F5F5F"/>
    <a:srgbClr val="96969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7" autoAdjust="0"/>
    <p:restoredTop sz="94660"/>
  </p:normalViewPr>
  <p:slideViewPr>
    <p:cSldViewPr>
      <p:cViewPr>
        <p:scale>
          <a:sx n="66" d="100"/>
          <a:sy n="66" d="100"/>
        </p:scale>
        <p:origin x="-1512" y="-270"/>
      </p:cViewPr>
      <p:guideLst>
        <p:guide orient="horz" pos="2544"/>
        <p:guide pos="43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0%20elibro\elibro-materialWeb\torta-grafic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Sheet1!$A$14:$A$20</c:f>
              <c:strCache>
                <c:ptCount val="7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  <c:pt idx="5">
                  <c:v>año 2010</c:v>
                </c:pt>
                <c:pt idx="6">
                  <c:v>año 2011 / oct</c:v>
                </c:pt>
              </c:strCache>
            </c:strRef>
          </c:cat>
          <c:val>
            <c:numRef>
              <c:f>Sheet1!$B$14:$B$20</c:f>
              <c:numCache>
                <c:formatCode>0%</c:formatCode>
                <c:ptCount val="7"/>
                <c:pt idx="0">
                  <c:v>0.22000000000000006</c:v>
                </c:pt>
                <c:pt idx="1">
                  <c:v>0.25</c:v>
                </c:pt>
                <c:pt idx="2">
                  <c:v>3.0000000000000009E-2</c:v>
                </c:pt>
                <c:pt idx="3">
                  <c:v>3.0000000000000009E-2</c:v>
                </c:pt>
                <c:pt idx="4">
                  <c:v>0.26</c:v>
                </c:pt>
                <c:pt idx="5">
                  <c:v>0.13</c:v>
                </c:pt>
                <c:pt idx="6">
                  <c:v>8.0000000000000029E-2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7863"/>
            <a:ext cx="4513262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F83951-CD3E-4C84-B739-ABF729D4C45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F27C0-F264-4A9E-BD29-AB7546D854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F907C-11EA-42B8-99E0-3F2385CE99C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52659-A58B-4D0A-B9B4-A76D3ED464D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7C890-65B0-4767-BAAD-8365B94F4D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87735-F661-44EC-A0EE-875CF59A8D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1F589-4D94-49DB-93A8-59BC1FB54AB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104F5-14AF-4179-80B9-886DDE6A8CF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DC043-C8E7-4CEC-8745-F0C9553171A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8BE7C-3C78-4C25-9C30-D817579C4F9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FC42D-B330-46C8-85F0-676011A28B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9FB5D-1C13-4389-B3E0-6BFBE3BE90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078232-8D52-4434-9C10-804A48F84BF7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brary.com/corp/collateral/en/Fact_Sheets/ebrary_factsheet_PsychSoc.pdf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4953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2F2F2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rgbClr val="7D60A0">
                <a:alpha val="0"/>
              </a:srgbClr>
            </a:solidFill>
            <a:miter lim="800000"/>
            <a:headEnd/>
            <a:tailEnd/>
          </a:ln>
          <a:effectLst>
            <a:outerShdw blurRad="40005" dist="19939" dir="5400000" algn="tl" rotWithShape="0">
              <a:srgbClr val="808080">
                <a:alpha val="37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14340" name="Picture 5" descr="logoelibr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48360"/>
            <a:ext cx="3619500" cy="14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person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23" y="4231622"/>
            <a:ext cx="5182466" cy="16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logo_elivro_flag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53" y="5916706"/>
            <a:ext cx="1194955" cy="6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logo_elibro-es_flag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5916706"/>
            <a:ext cx="1196398" cy="6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logo_elibro-mx_flag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3" y="5916706"/>
            <a:ext cx="1196398" cy="6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logo_nuevo_e-libroN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17" y="6051177"/>
            <a:ext cx="1308965" cy="34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9" descr="tecnologiaE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1" y="6505015"/>
            <a:ext cx="1246909" cy="35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1905000" y="297180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800" b="1" i="1" dirty="0">
                <a:solidFill>
                  <a:srgbClr val="5F5F5F"/>
                </a:solidFill>
              </a:rPr>
              <a:t>«</a:t>
            </a:r>
            <a:r>
              <a:rPr lang="es-ES" sz="2800" b="1" i="1" dirty="0" err="1">
                <a:solidFill>
                  <a:srgbClr val="5F5F5F"/>
                </a:solidFill>
              </a:rPr>
              <a:t>The</a:t>
            </a:r>
            <a:r>
              <a:rPr lang="es-ES" sz="2800" b="1" i="1" dirty="0">
                <a:solidFill>
                  <a:srgbClr val="5F5F5F"/>
                </a:solidFill>
              </a:rPr>
              <a:t> </a:t>
            </a:r>
            <a:r>
              <a:rPr lang="es-ES" sz="2800" b="1" i="1" dirty="0" err="1">
                <a:solidFill>
                  <a:srgbClr val="5F5F5F"/>
                </a:solidFill>
              </a:rPr>
              <a:t>socialization</a:t>
            </a:r>
            <a:r>
              <a:rPr lang="es-ES" sz="2800" b="1" i="1" dirty="0">
                <a:solidFill>
                  <a:srgbClr val="5F5F5F"/>
                </a:solidFill>
              </a:rPr>
              <a:t> of </a:t>
            </a:r>
            <a:r>
              <a:rPr lang="es-ES" sz="2800" b="1" i="1" dirty="0" err="1">
                <a:solidFill>
                  <a:srgbClr val="5F5F5F"/>
                </a:solidFill>
              </a:rPr>
              <a:t>knowledge</a:t>
            </a:r>
            <a:r>
              <a:rPr lang="es-ES" sz="2800" b="1" i="1" dirty="0">
                <a:solidFill>
                  <a:srgbClr val="5F5F5F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050"/>
          <p:cNvSpPr txBox="1">
            <a:spLocks noChangeArrowheads="1"/>
          </p:cNvSpPr>
          <p:nvPr/>
        </p:nvSpPr>
        <p:spPr bwMode="auto">
          <a:xfrm>
            <a:off x="228600" y="204788"/>
            <a:ext cx="383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 Locate (example 2)</a:t>
            </a:r>
          </a:p>
        </p:txBody>
      </p:sp>
      <p:pic>
        <p:nvPicPr>
          <p:cNvPr id="57347" name="Picture 2051" descr="1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724400" cy="4540250"/>
          </a:xfrm>
          <a:prstGeom prst="rect">
            <a:avLst/>
          </a:prstGeom>
          <a:noFill/>
        </p:spPr>
      </p:pic>
      <p:pic>
        <p:nvPicPr>
          <p:cNvPr id="57348" name="Picture 2052" descr="15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52663"/>
            <a:ext cx="5943600" cy="4605337"/>
          </a:xfrm>
          <a:prstGeom prst="rect">
            <a:avLst/>
          </a:prstGeom>
          <a:noFill/>
          <a:ln w="9525">
            <a:solidFill>
              <a:srgbClr val="DD1A23"/>
            </a:solidFill>
            <a:miter lim="800000"/>
            <a:headEnd/>
            <a:tailEnd/>
          </a:ln>
        </p:spPr>
      </p:pic>
      <p:sp>
        <p:nvSpPr>
          <p:cNvPr id="57350" name="Oval 2054"/>
          <p:cNvSpPr>
            <a:spLocks noChangeArrowheads="1"/>
          </p:cNvSpPr>
          <p:nvPr/>
        </p:nvSpPr>
        <p:spPr bwMode="auto">
          <a:xfrm>
            <a:off x="3276600" y="3124200"/>
            <a:ext cx="1676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04800" y="914400"/>
            <a:ext cx="274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 Translate</a:t>
            </a:r>
          </a:p>
        </p:txBody>
      </p:sp>
      <p:pic>
        <p:nvPicPr>
          <p:cNvPr id="12298" name="Picture 10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395288" y="1341438"/>
            <a:ext cx="8748712" cy="5516562"/>
            <a:chOff x="249" y="845"/>
            <a:chExt cx="5511" cy="3475"/>
          </a:xfrm>
        </p:grpSpPr>
        <p:pic>
          <p:nvPicPr>
            <p:cNvPr id="12300" name="Picture 12" descr="traduc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845"/>
              <a:ext cx="4883" cy="3362"/>
            </a:xfrm>
            <a:prstGeom prst="rect">
              <a:avLst/>
            </a:prstGeom>
            <a:noFill/>
          </p:spPr>
        </p:pic>
        <p:pic>
          <p:nvPicPr>
            <p:cNvPr id="12301" name="Picture 13" descr="z-elibro6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5" y="1733"/>
              <a:ext cx="2285" cy="25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81000" y="609600"/>
            <a:ext cx="3582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Who - Biography</a:t>
            </a:r>
          </a:p>
        </p:txBody>
      </p:sp>
      <p:pic>
        <p:nvPicPr>
          <p:cNvPr id="14348" name="Picture 1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1219200" y="1066800"/>
            <a:ext cx="7648575" cy="5616575"/>
            <a:chOff x="113" y="709"/>
            <a:chExt cx="4818" cy="3538"/>
          </a:xfrm>
        </p:grpSpPr>
        <p:pic>
          <p:nvPicPr>
            <p:cNvPr id="14350" name="Picture 14" descr="biografi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709"/>
              <a:ext cx="4808" cy="3538"/>
            </a:xfrm>
            <a:prstGeom prst="rect">
              <a:avLst/>
            </a:prstGeom>
            <a:noFill/>
          </p:spPr>
        </p:pic>
        <p:pic>
          <p:nvPicPr>
            <p:cNvPr id="14351" name="Picture 15" descr="z-elibro6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0" y="2341"/>
              <a:ext cx="2641" cy="18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33400" y="914400"/>
            <a:ext cx="364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Search Document</a:t>
            </a:r>
          </a:p>
        </p:txBody>
      </p:sp>
      <p:pic>
        <p:nvPicPr>
          <p:cNvPr id="16394" name="Picture 10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16395" name="Picture 11" descr="buscarDoc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5380038" cy="4049713"/>
          </a:xfrm>
          <a:prstGeom prst="rect">
            <a:avLst/>
          </a:prstGeom>
          <a:noFill/>
        </p:spPr>
      </p:pic>
      <p:pic>
        <p:nvPicPr>
          <p:cNvPr id="16396" name="Picture 12" descr="z-elibro6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971800"/>
            <a:ext cx="4797425" cy="366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81000" y="914400"/>
            <a:ext cx="293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Search Web</a:t>
            </a:r>
          </a:p>
        </p:txBody>
      </p:sp>
      <p:pic>
        <p:nvPicPr>
          <p:cNvPr id="18442" name="Picture 10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18443" name="Picture 11" descr="buscar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341438"/>
            <a:ext cx="6629400" cy="524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57200" y="914400"/>
            <a:ext cx="425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Search Web (example)</a:t>
            </a:r>
          </a:p>
        </p:txBody>
      </p:sp>
      <p:pic>
        <p:nvPicPr>
          <p:cNvPr id="19468" name="Picture 1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468313" y="1341438"/>
            <a:ext cx="8675687" cy="5516562"/>
            <a:chOff x="295" y="845"/>
            <a:chExt cx="5465" cy="3475"/>
          </a:xfrm>
        </p:grpSpPr>
        <p:pic>
          <p:nvPicPr>
            <p:cNvPr id="19470" name="Picture 14" descr="buscarWe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845"/>
              <a:ext cx="4176" cy="3302"/>
            </a:xfrm>
            <a:prstGeom prst="rect">
              <a:avLst/>
            </a:prstGeom>
            <a:noFill/>
          </p:spPr>
        </p:pic>
        <p:pic>
          <p:nvPicPr>
            <p:cNvPr id="19471" name="Picture 15" descr="buscarWebgoog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4" y="1360"/>
              <a:ext cx="4146" cy="29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33400" y="7620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Copy Text</a:t>
            </a:r>
          </a:p>
        </p:txBody>
      </p:sp>
      <p:pic>
        <p:nvPicPr>
          <p:cNvPr id="4114" name="Picture 18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4115" name="Picture 19" descr="copiartex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82688"/>
            <a:ext cx="5970587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28600" y="611188"/>
            <a:ext cx="436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 Highlight </a:t>
            </a:r>
            <a:r>
              <a:rPr lang="es-ES" b="1">
                <a:solidFill>
                  <a:srgbClr val="492795"/>
                </a:solidFill>
              </a:rPr>
              <a:t>(color options)</a:t>
            </a:r>
            <a:endParaRPr lang="es-ES" b="1">
              <a:solidFill>
                <a:srgbClr val="492795"/>
              </a:solidFill>
              <a:latin typeface="Arial" charset="0"/>
              <a:cs typeface="Arial" charset="0"/>
            </a:endParaRPr>
          </a:p>
        </p:txBody>
      </p:sp>
      <p:pic>
        <p:nvPicPr>
          <p:cNvPr id="17422" name="Picture 14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905000" y="10668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492795"/>
                </a:solidFill>
                <a:latin typeface="Arial" charset="0"/>
                <a:cs typeface="Arial" charset="0"/>
              </a:rPr>
              <a:t>Highlight text and automatically store on your personal Bookshelf</a:t>
            </a:r>
          </a:p>
        </p:txBody>
      </p:sp>
      <p:pic>
        <p:nvPicPr>
          <p:cNvPr id="17424" name="Picture 16" descr="z-elibro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33525"/>
            <a:ext cx="734536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33400" y="738188"/>
            <a:ext cx="225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Notes</a:t>
            </a:r>
          </a:p>
        </p:txBody>
      </p:sp>
      <p:pic>
        <p:nvPicPr>
          <p:cNvPr id="22541" name="Picture 13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22542" name="Picture 14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412875"/>
            <a:ext cx="5394325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533400" y="738188"/>
            <a:ext cx="293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Create Link</a:t>
            </a:r>
          </a:p>
        </p:txBody>
      </p:sp>
      <p:pic>
        <p:nvPicPr>
          <p:cNvPr id="67587" name="Picture 3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67589" name="Picture 5" descr="z-elibro3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268413"/>
            <a:ext cx="7240588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33400" y="7620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Advanced Search:   Search results</a:t>
            </a:r>
          </a:p>
        </p:txBody>
      </p:sp>
      <p:pic>
        <p:nvPicPr>
          <p:cNvPr id="3090" name="Picture 18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3093" name="Picture 21" descr="busqavanz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268413"/>
            <a:ext cx="8001000" cy="539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09600" y="738188"/>
            <a:ext cx="365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Add to Bookshelf</a:t>
            </a:r>
          </a:p>
        </p:txBody>
      </p:sp>
      <p:pic>
        <p:nvPicPr>
          <p:cNvPr id="29708" name="Picture 1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29709" name="Picture 13" descr="bibliotecaAgre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7161213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1000" y="762000"/>
            <a:ext cx="490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Add to Bookshelf (example)</a:t>
            </a:r>
          </a:p>
        </p:txBody>
      </p:sp>
      <p:pic>
        <p:nvPicPr>
          <p:cNvPr id="30732" name="Picture 1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30734" name="Picture 14" descr="Corel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7780337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1000" y="609600"/>
            <a:ext cx="490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InfoTools</a:t>
            </a:r>
            <a:r>
              <a:rPr lang="es-ES" b="1" dirty="0">
                <a:solidFill>
                  <a:srgbClr val="492795"/>
                </a:solidFill>
                <a:latin typeface="Arial" charset="0"/>
                <a:cs typeface="Arial" charset="0"/>
              </a:rPr>
              <a:t>:  </a:t>
            </a:r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Add</a:t>
            </a:r>
            <a:r>
              <a:rPr lang="es-ES" b="1" dirty="0">
                <a:solidFill>
                  <a:srgbClr val="492795"/>
                </a:solidFill>
                <a:latin typeface="Arial" charset="0"/>
                <a:cs typeface="Arial" charset="0"/>
              </a:rPr>
              <a:t> </a:t>
            </a:r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to</a:t>
            </a:r>
            <a:r>
              <a:rPr lang="es-ES" b="1" dirty="0">
                <a:solidFill>
                  <a:srgbClr val="492795"/>
                </a:solidFill>
                <a:latin typeface="Arial" charset="0"/>
                <a:cs typeface="Arial" charset="0"/>
              </a:rPr>
              <a:t> Bookshelf (</a:t>
            </a:r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example</a:t>
            </a:r>
            <a:r>
              <a:rPr lang="es-ES" b="1" dirty="0">
                <a:solidFill>
                  <a:srgbClr val="492795"/>
                </a:solidFill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30732" name="Picture 1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5" name="Picture 4" descr="ppt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5207150" cy="4860000"/>
          </a:xfrm>
          <a:prstGeom prst="rect">
            <a:avLst/>
          </a:prstGeom>
          <a:noFill/>
        </p:spPr>
      </p:pic>
      <p:pic>
        <p:nvPicPr>
          <p:cNvPr id="6" name="Picture 5" descr="pp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206" y="2646000"/>
            <a:ext cx="5486794" cy="4212000"/>
          </a:xfrm>
          <a:prstGeom prst="rect">
            <a:avLst/>
          </a:prstGeom>
          <a:noFill/>
        </p:spPr>
      </p:pic>
      <p:cxnSp>
        <p:nvCxnSpPr>
          <p:cNvPr id="7" name="Straight Arrow Connector 18"/>
          <p:cNvCxnSpPr>
            <a:cxnSpLocks noChangeShapeType="1"/>
          </p:cNvCxnSpPr>
          <p:nvPr/>
        </p:nvCxnSpPr>
        <p:spPr bwMode="auto">
          <a:xfrm flipV="1">
            <a:off x="2057400" y="5105400"/>
            <a:ext cx="504056" cy="1013644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304800" y="6248400"/>
            <a:ext cx="3024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492795"/>
                </a:solidFill>
                <a:latin typeface="Arial" charset="0"/>
                <a:cs typeface="Arial" charset="0"/>
              </a:rPr>
              <a:t>Modelo</a:t>
            </a:r>
            <a:r>
              <a:rPr lang="en-US" sz="1600" b="1" dirty="0" smtClean="0">
                <a:solidFill>
                  <a:srgbClr val="492795"/>
                </a:solidFill>
                <a:latin typeface="Arial" charset="0"/>
                <a:cs typeface="Arial" charset="0"/>
              </a:rPr>
              <a:t> de </a:t>
            </a:r>
            <a:r>
              <a:rPr lang="en-US" sz="1600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c</a:t>
            </a:r>
            <a:r>
              <a:rPr lang="en-US" sz="1600" b="1" dirty="0" err="1" smtClean="0">
                <a:solidFill>
                  <a:srgbClr val="492795"/>
                </a:solidFill>
                <a:latin typeface="Arial" charset="0"/>
                <a:cs typeface="Arial" charset="0"/>
              </a:rPr>
              <a:t>orreo</a:t>
            </a:r>
            <a:r>
              <a:rPr lang="en-US" sz="1600" b="1" dirty="0" smtClean="0">
                <a:solidFill>
                  <a:srgbClr val="492795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estándar</a:t>
            </a:r>
            <a:endParaRPr lang="en-US" sz="1600" b="1" dirty="0">
              <a:solidFill>
                <a:srgbClr val="49279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781800" y="1219200"/>
            <a:ext cx="2016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492795"/>
                </a:solidFill>
                <a:latin typeface="Arial" charset="0"/>
                <a:cs typeface="Arial" charset="0"/>
              </a:rPr>
              <a:t>Modelo</a:t>
            </a:r>
            <a:r>
              <a:rPr lang="en-US" sz="1600" b="1" dirty="0" smtClean="0">
                <a:solidFill>
                  <a:srgbClr val="492795"/>
                </a:solidFill>
                <a:latin typeface="Arial" charset="0"/>
                <a:cs typeface="Arial" charset="0"/>
              </a:rPr>
              <a:t> de </a:t>
            </a:r>
            <a:r>
              <a:rPr lang="en-US" sz="1600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c</a:t>
            </a:r>
            <a:r>
              <a:rPr lang="en-US" sz="1600" b="1" dirty="0" err="1" smtClean="0">
                <a:solidFill>
                  <a:srgbClr val="492795"/>
                </a:solidFill>
                <a:latin typeface="Arial" charset="0"/>
                <a:cs typeface="Arial" charset="0"/>
              </a:rPr>
              <a:t>orreo</a:t>
            </a:r>
            <a:r>
              <a:rPr lang="en-US" sz="1600" b="1" dirty="0" smtClean="0">
                <a:solidFill>
                  <a:srgbClr val="492795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492795"/>
                </a:solidFill>
                <a:latin typeface="Arial" charset="0"/>
                <a:cs typeface="Arial" charset="0"/>
              </a:rPr>
              <a:t>personalizado</a:t>
            </a:r>
            <a:r>
              <a:rPr lang="en-US" sz="1600" b="1" dirty="0" smtClean="0">
                <a:solidFill>
                  <a:srgbClr val="492795"/>
                </a:solidFill>
                <a:latin typeface="Arial" charset="0"/>
                <a:cs typeface="Arial" charset="0"/>
              </a:rPr>
              <a:t> </a:t>
            </a:r>
            <a:endParaRPr lang="en-US" sz="1600" b="1" dirty="0">
              <a:solidFill>
                <a:srgbClr val="492795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7162800" y="1981200"/>
            <a:ext cx="360040" cy="352839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09600" y="685800"/>
            <a:ext cx="2130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rgbClr val="492795"/>
                </a:solidFill>
                <a:latin typeface="Arial" charset="0"/>
                <a:cs typeface="Arial" charset="0"/>
              </a:rPr>
              <a:t>Text</a:t>
            </a:r>
            <a:r>
              <a:rPr lang="es-ES" b="1" dirty="0" smtClean="0">
                <a:solidFill>
                  <a:srgbClr val="492795"/>
                </a:solidFill>
                <a:latin typeface="Arial" charset="0"/>
                <a:cs typeface="Arial" charset="0"/>
              </a:rPr>
              <a:t>  </a:t>
            </a:r>
            <a:r>
              <a:rPr lang="es-ES" b="1" dirty="0" err="1" smtClean="0">
                <a:solidFill>
                  <a:srgbClr val="492795"/>
                </a:solidFill>
                <a:latin typeface="Arial" charset="0"/>
                <a:cs typeface="Arial" charset="0"/>
              </a:rPr>
              <a:t>to</a:t>
            </a:r>
            <a:r>
              <a:rPr lang="es-ES" b="1" dirty="0" smtClean="0">
                <a:solidFill>
                  <a:srgbClr val="492795"/>
                </a:solidFill>
                <a:latin typeface="Arial" charset="0"/>
                <a:cs typeface="Arial" charset="0"/>
              </a:rPr>
              <a:t> </a:t>
            </a:r>
            <a:r>
              <a:rPr lang="es-ES" b="1" dirty="0" err="1" smtClean="0">
                <a:solidFill>
                  <a:srgbClr val="492795"/>
                </a:solidFill>
                <a:latin typeface="Arial" charset="0"/>
                <a:cs typeface="Arial" charset="0"/>
              </a:rPr>
              <a:t>Speech</a:t>
            </a:r>
            <a:endParaRPr lang="es-ES" b="1" dirty="0">
              <a:solidFill>
                <a:srgbClr val="492795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 descr="pp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8" y="1136650"/>
            <a:ext cx="7886073" cy="56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33400" y="685800"/>
            <a:ext cx="84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Print:</a:t>
            </a:r>
            <a:endParaRPr lang="es-ES" sz="1600" b="1">
              <a:solidFill>
                <a:srgbClr val="492795"/>
              </a:solidFill>
              <a:latin typeface="Arial" charset="0"/>
              <a:cs typeface="Arial" charset="0"/>
            </a:endParaRPr>
          </a:p>
        </p:txBody>
      </p:sp>
      <p:pic>
        <p:nvPicPr>
          <p:cNvPr id="21516" name="Picture 1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600200" y="685800"/>
            <a:ext cx="6297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492795"/>
                </a:solidFill>
                <a:latin typeface="Arial" charset="0"/>
                <a:cs typeface="Arial" charset="0"/>
              </a:rPr>
              <a:t>Print pages with automatic citation and URL back to the source</a:t>
            </a:r>
          </a:p>
        </p:txBody>
      </p:sp>
      <p:pic>
        <p:nvPicPr>
          <p:cNvPr id="21518" name="Picture 14" descr="imprim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268413"/>
            <a:ext cx="7140575" cy="5380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81000" y="685800"/>
            <a:ext cx="167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Go To Page:</a:t>
            </a:r>
          </a:p>
        </p:txBody>
      </p:sp>
      <p:pic>
        <p:nvPicPr>
          <p:cNvPr id="20492" name="Picture 1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862888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81000" y="762000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Zoom:</a:t>
            </a:r>
          </a:p>
        </p:txBody>
      </p:sp>
      <p:pic>
        <p:nvPicPr>
          <p:cNvPr id="23566" name="Picture 14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23567" name="Picture 15" descr="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8529637" cy="5481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33400" y="762000"/>
            <a:ext cx="337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Table of Contents:  Visible</a:t>
            </a:r>
          </a:p>
        </p:txBody>
      </p:sp>
      <p:pic>
        <p:nvPicPr>
          <p:cNvPr id="26637" name="Picture 13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26638" name="Picture 14" descr="Corel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60213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733800" y="4953000"/>
            <a:ext cx="52578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</a:tabLst>
            </a:pPr>
            <a:r>
              <a:rPr kumimoji="1" lang="en-US" sz="1800" dirty="0">
                <a:solidFill>
                  <a:srgbClr val="333333"/>
                </a:solidFill>
                <a:latin typeface="Arial" charset="0"/>
                <a:cs typeface="Arial" charset="0"/>
              </a:rPr>
              <a:t>■</a:t>
            </a:r>
            <a:r>
              <a:rPr kumimoji="1" lang="en-US" sz="1800" dirty="0">
                <a:solidFill>
                  <a:srgbClr val="333333"/>
                </a:solidFill>
                <a:latin typeface="Arial" charset="0"/>
              </a:rPr>
              <a:t> 	Site activity summary  (Select </a:t>
            </a:r>
            <a:r>
              <a:rPr kumimoji="1" lang="en-US" sz="1800" dirty="0" smtClean="0">
                <a:solidFill>
                  <a:srgbClr val="333333"/>
                </a:solidFill>
                <a:latin typeface="Arial" charset="0"/>
              </a:rPr>
              <a:t>Time Period</a:t>
            </a:r>
            <a:r>
              <a:rPr kumimoji="1" lang="en-US" sz="1800" dirty="0">
                <a:solidFill>
                  <a:srgbClr val="333333"/>
                </a:solidFill>
                <a:latin typeface="Arial" charset="0"/>
              </a:rPr>
              <a:t>)</a:t>
            </a: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</a:tabLst>
            </a:pPr>
            <a:r>
              <a:rPr kumimoji="1" lang="en-US" sz="1800" dirty="0">
                <a:solidFill>
                  <a:srgbClr val="333333"/>
                </a:solidFill>
                <a:latin typeface="Arial" charset="0"/>
                <a:cs typeface="Arial" charset="0"/>
              </a:rPr>
              <a:t>■</a:t>
            </a:r>
            <a:r>
              <a:rPr kumimoji="1" lang="en-US" sz="1800" dirty="0">
                <a:solidFill>
                  <a:srgbClr val="333333"/>
                </a:solidFill>
                <a:latin typeface="Arial" charset="0"/>
              </a:rPr>
              <a:t> 	Site activity by category </a:t>
            </a: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</a:tabLst>
            </a:pPr>
            <a:r>
              <a:rPr kumimoji="1" lang="en-US" sz="1800" dirty="0">
                <a:solidFill>
                  <a:srgbClr val="333333"/>
                </a:solidFill>
                <a:latin typeface="Arial" charset="0"/>
              </a:rPr>
              <a:t>■ 	Site activity by Subnet (</a:t>
            </a:r>
            <a:r>
              <a:rPr kumimoji="1" lang="en-US" sz="1800" dirty="0" err="1">
                <a:solidFill>
                  <a:srgbClr val="333333"/>
                </a:solidFill>
                <a:latin typeface="Arial" charset="0"/>
              </a:rPr>
              <a:t>hosts’s</a:t>
            </a:r>
            <a:r>
              <a:rPr kumimoji="1" lang="en-US" sz="1800" dirty="0">
                <a:solidFill>
                  <a:srgbClr val="333333"/>
                </a:solidFill>
                <a:latin typeface="Arial" charset="0"/>
              </a:rPr>
              <a:t> IP)</a:t>
            </a:r>
            <a:endParaRPr kumimoji="1" lang="es-ES" sz="1800" dirty="0">
              <a:solidFill>
                <a:srgbClr val="333333"/>
              </a:solidFill>
              <a:latin typeface="Arial" charset="0"/>
            </a:endParaRP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</a:tabLst>
            </a:pPr>
            <a:r>
              <a:rPr kumimoji="1" lang="en-US" sz="1800" dirty="0">
                <a:solidFill>
                  <a:srgbClr val="333333"/>
                </a:solidFill>
                <a:latin typeface="Arial" charset="0"/>
                <a:cs typeface="Arial" charset="0"/>
              </a:rPr>
              <a:t>■</a:t>
            </a:r>
            <a:r>
              <a:rPr kumimoji="1" lang="en-US" sz="1800" dirty="0">
                <a:solidFill>
                  <a:srgbClr val="333333"/>
                </a:solidFill>
                <a:latin typeface="Arial" charset="0"/>
              </a:rPr>
              <a:t> 	Title activity summary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04800" y="5486400"/>
            <a:ext cx="3124200" cy="4556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34000" tIns="90000" bIns="90000">
            <a:spAutoFit/>
          </a:bodyPr>
          <a:lstStyle/>
          <a:p>
            <a:pPr eaLnBrk="0" hangingPunct="0">
              <a:buClr>
                <a:srgbClr val="000099"/>
              </a:buClr>
              <a:buSzPct val="60000"/>
              <a:buFont typeface="Wingdings" pitchFamily="2" charset="2"/>
              <a:buNone/>
            </a:pPr>
            <a:r>
              <a:rPr kumimoji="1" lang="en-US" sz="1800" b="1" dirty="0">
                <a:solidFill>
                  <a:srgbClr val="333333"/>
                </a:solidFill>
                <a:latin typeface="Arial" charset="0"/>
              </a:rPr>
              <a:t>Activity Report options:</a:t>
            </a:r>
            <a:endParaRPr lang="es-ES" sz="1800" dirty="0">
              <a:solidFill>
                <a:srgbClr val="333333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248400" y="2057400"/>
            <a:ext cx="2455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Site</a:t>
            </a:r>
            <a:r>
              <a:rPr lang="es-ES" b="1" dirty="0">
                <a:solidFill>
                  <a:srgbClr val="492795"/>
                </a:solidFill>
                <a:latin typeface="Arial" charset="0"/>
                <a:cs typeface="Arial" charset="0"/>
              </a:rPr>
              <a:t> </a:t>
            </a:r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Activity</a:t>
            </a:r>
            <a:r>
              <a:rPr lang="es-ES" b="1" dirty="0">
                <a:solidFill>
                  <a:srgbClr val="492795"/>
                </a:solidFill>
                <a:latin typeface="Arial" charset="0"/>
                <a:cs typeface="Arial" charset="0"/>
              </a:rPr>
              <a:t> </a:t>
            </a:r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Summary</a:t>
            </a:r>
            <a:r>
              <a:rPr lang="es-ES" b="1" dirty="0">
                <a:solidFill>
                  <a:srgbClr val="492795"/>
                </a:solidFill>
                <a:latin typeface="Arial" charset="0"/>
                <a:cs typeface="Arial" charset="0"/>
              </a:rPr>
              <a:t> </a:t>
            </a:r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Report</a:t>
            </a:r>
            <a:endParaRPr lang="es-ES" b="1" dirty="0">
              <a:solidFill>
                <a:srgbClr val="492795"/>
              </a:solidFill>
              <a:latin typeface="Arial" charset="0"/>
              <a:cs typeface="Arial" charset="0"/>
            </a:endParaRPr>
          </a:p>
        </p:txBody>
      </p:sp>
      <p:pic>
        <p:nvPicPr>
          <p:cNvPr id="28685" name="Picture 13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849938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57200" y="1219200"/>
            <a:ext cx="8305800" cy="4800600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0" tIns="648000"/>
          <a:lstStyle/>
          <a:p>
            <a:endParaRPr lang="en-US" sz="1600" b="1">
              <a:latin typeface="Arial Narrow" pitchFamily="34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990600" y="1676400"/>
            <a:ext cx="72390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5F5F5F"/>
                </a:solidFill>
                <a:latin typeface="Arial" charset="0"/>
                <a:cs typeface="Arial" charset="0"/>
              </a:rPr>
              <a:t>■	Unlimited simultaneous multiple users</a:t>
            </a:r>
            <a:endParaRPr kumimoji="1" lang="es-ES" sz="2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5F5F5F"/>
                </a:solidFill>
                <a:latin typeface="Arial" charset="0"/>
                <a:cs typeface="Arial" charset="0"/>
              </a:rPr>
              <a:t>■</a:t>
            </a: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 	Titles and Publishers updated monthly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5F5F5F"/>
                </a:solidFill>
                <a:latin typeface="Arial" charset="0"/>
                <a:cs typeface="Arial" charset="0"/>
              </a:rPr>
              <a:t>■</a:t>
            </a: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 	Seamless Integration with other Library resources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333333"/>
                </a:solidFill>
                <a:latin typeface="Arial" charset="0"/>
                <a:cs typeface="Arial" charset="0"/>
              </a:rPr>
              <a:t>	</a:t>
            </a:r>
            <a:r>
              <a:rPr kumimoji="1" lang="en-US" sz="2100">
                <a:solidFill>
                  <a:srgbClr val="969696"/>
                </a:solidFill>
                <a:latin typeface="Arial" charset="0"/>
                <a:cs typeface="Arial" charset="0"/>
              </a:rPr>
              <a:t>■</a:t>
            </a:r>
            <a:r>
              <a:rPr kumimoji="1" lang="es-ES" sz="2100">
                <a:solidFill>
                  <a:srgbClr val="969696"/>
                </a:solidFill>
                <a:latin typeface="Arial" charset="0"/>
                <a:cs typeface="Arial" charset="0"/>
              </a:rPr>
              <a:t> 	</a:t>
            </a:r>
            <a:r>
              <a:rPr kumimoji="1" lang="es-ES" sz="2100">
                <a:solidFill>
                  <a:schemeClr val="bg2"/>
                </a:solidFill>
                <a:latin typeface="Arial" charset="0"/>
                <a:cs typeface="Arial" charset="0"/>
              </a:rPr>
              <a:t>ILS, MARC 21, OPAC</a:t>
            </a: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 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333333"/>
                </a:solidFill>
                <a:latin typeface="Arial" charset="0"/>
                <a:cs typeface="Arial" charset="0"/>
              </a:rPr>
              <a:t>	</a:t>
            </a:r>
            <a:r>
              <a:rPr kumimoji="1" lang="en-US" sz="2100">
                <a:solidFill>
                  <a:srgbClr val="969696"/>
                </a:solidFill>
                <a:latin typeface="Arial" charset="0"/>
                <a:cs typeface="Arial" charset="0"/>
              </a:rPr>
              <a:t>■</a:t>
            </a:r>
            <a:r>
              <a:rPr kumimoji="1" lang="es-ES" sz="2100">
                <a:solidFill>
                  <a:srgbClr val="969696"/>
                </a:solidFill>
                <a:latin typeface="Arial" charset="0"/>
                <a:cs typeface="Arial" charset="0"/>
              </a:rPr>
              <a:t> 	Existing Digital Resources</a:t>
            </a:r>
            <a:endParaRPr kumimoji="1" lang="es-ES" sz="2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5F5F5F"/>
                </a:solidFill>
                <a:latin typeface="Arial" charset="0"/>
                <a:cs typeface="Arial" charset="0"/>
              </a:rPr>
              <a:t>■</a:t>
            </a: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 	Multiple Search options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5F5F5F"/>
                </a:solidFill>
                <a:latin typeface="Arial" charset="0"/>
                <a:cs typeface="Arial" charset="0"/>
              </a:rPr>
              <a:t>■</a:t>
            </a: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 	Reporting: User statistics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5F5F5F"/>
                </a:solidFill>
                <a:latin typeface="Arial" charset="0"/>
                <a:cs typeface="Arial" charset="0"/>
              </a:rPr>
              <a:t>■</a:t>
            </a: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 Exact image of printed edition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5F5F5F"/>
                </a:solidFill>
                <a:latin typeface="Arial" charset="0"/>
                <a:cs typeface="Arial" charset="0"/>
              </a:rPr>
              <a:t>■</a:t>
            </a: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 	IaP (Print on Demand)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533400" y="685800"/>
            <a:ext cx="253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E-libro for Libraries</a:t>
            </a:r>
          </a:p>
        </p:txBody>
      </p:sp>
      <p:pic>
        <p:nvPicPr>
          <p:cNvPr id="31763" name="Picture 19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33400" y="7620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Advanced Search:   Search results</a:t>
            </a:r>
          </a:p>
        </p:txBody>
      </p:sp>
      <p:pic>
        <p:nvPicPr>
          <p:cNvPr id="3090" name="Picture 18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5" name="4 Imagen" descr="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627" y="1365920"/>
            <a:ext cx="8708255" cy="489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33400" y="1447800"/>
            <a:ext cx="8229600" cy="4419600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0" tIns="648000"/>
          <a:lstStyle/>
          <a:p>
            <a:endParaRPr lang="en-US" sz="1600" b="1">
              <a:latin typeface="Arial Narrow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143000" y="1828800"/>
            <a:ext cx="70104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More than </a:t>
            </a:r>
            <a:r>
              <a:rPr kumimoji="1" lang="en-US" sz="2100" dirty="0" smtClean="0">
                <a:solidFill>
                  <a:srgbClr val="5F5F5F"/>
                </a:solidFill>
                <a:latin typeface="Arial" charset="0"/>
                <a:cs typeface="Arial" charset="0"/>
              </a:rPr>
              <a:t>45,000 </a:t>
            </a:r>
            <a:r>
              <a:rPr kumimoji="1" lang="en-U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titles in Spanish</a:t>
            </a:r>
            <a:endParaRPr kumimoji="1" lang="es-ES" sz="2100" dirty="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	■	</a:t>
            </a:r>
            <a:r>
              <a:rPr kumimoji="1" lang="es-ES" sz="2100" dirty="0" err="1">
                <a:solidFill>
                  <a:srgbClr val="5F5F5F"/>
                </a:solidFill>
                <a:latin typeface="Arial" charset="0"/>
                <a:cs typeface="Arial" charset="0"/>
              </a:rPr>
              <a:t>Bussines</a:t>
            </a:r>
            <a:r>
              <a:rPr kumimoji="1" lang="es-E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 and </a:t>
            </a:r>
            <a:r>
              <a:rPr kumimoji="1" lang="es-ES" sz="2100" dirty="0" err="1">
                <a:solidFill>
                  <a:srgbClr val="5F5F5F"/>
                </a:solidFill>
                <a:latin typeface="Arial" charset="0"/>
                <a:cs typeface="Arial" charset="0"/>
              </a:rPr>
              <a:t>Economics</a:t>
            </a:r>
            <a:endParaRPr kumimoji="1" lang="es-ES" sz="2100" dirty="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	■	</a:t>
            </a:r>
            <a:r>
              <a:rPr kumimoji="1" lang="es-ES" sz="2100" dirty="0" err="1">
                <a:solidFill>
                  <a:srgbClr val="5F5F5F"/>
                </a:solidFill>
                <a:latin typeface="Arial" charset="0"/>
                <a:cs typeface="Arial" charset="0"/>
              </a:rPr>
              <a:t>Engineering</a:t>
            </a:r>
            <a:r>
              <a:rPr kumimoji="1" lang="es-E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 and Technology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	■	</a:t>
            </a:r>
            <a:r>
              <a:rPr kumimoji="1" lang="es-ES" sz="2100" dirty="0" err="1">
                <a:solidFill>
                  <a:srgbClr val="5F5F5F"/>
                </a:solidFill>
                <a:latin typeface="Arial" charset="0"/>
                <a:cs typeface="Arial" charset="0"/>
              </a:rPr>
              <a:t>Humanities</a:t>
            </a:r>
            <a:endParaRPr kumimoji="1" lang="es-ES" sz="2100" dirty="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	■	History and Political Science</a:t>
            </a:r>
            <a:endParaRPr kumimoji="1" lang="es-ES" sz="2100" dirty="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	■	</a:t>
            </a:r>
            <a:r>
              <a:rPr kumimoji="1" lang="es-ES" sz="2100" dirty="0" err="1">
                <a:solidFill>
                  <a:srgbClr val="5F5F5F"/>
                </a:solidFill>
                <a:latin typeface="Arial" charset="0"/>
                <a:cs typeface="Arial" charset="0"/>
              </a:rPr>
              <a:t>Health</a:t>
            </a:r>
            <a:r>
              <a:rPr kumimoji="1" lang="es-E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 </a:t>
            </a:r>
            <a:r>
              <a:rPr kumimoji="1" lang="es-ES" sz="2100" dirty="0" err="1">
                <a:solidFill>
                  <a:srgbClr val="5F5F5F"/>
                </a:solidFill>
                <a:latin typeface="Arial" charset="0"/>
                <a:cs typeface="Arial" charset="0"/>
              </a:rPr>
              <a:t>Sciences</a:t>
            </a:r>
            <a:r>
              <a:rPr kumimoji="1" lang="es-E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 and Medicine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	■   Psychology and Social Work</a:t>
            </a:r>
            <a:r>
              <a:rPr kumimoji="1" lang="en-US" dirty="0">
                <a:hlinkClick r:id="rId2"/>
              </a:rPr>
              <a:t> </a:t>
            </a:r>
            <a:endParaRPr kumimoji="1" lang="en-US" dirty="0"/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2100" dirty="0">
                <a:solidFill>
                  <a:srgbClr val="5F5F5F"/>
                </a:solidFill>
                <a:latin typeface="Arial" charset="0"/>
                <a:cs typeface="Arial" charset="0"/>
              </a:rPr>
              <a:t>	</a:t>
            </a:r>
            <a:r>
              <a:rPr kumimoji="1" lang="en-US" dirty="0">
                <a:solidFill>
                  <a:srgbClr val="5F5F5F"/>
                </a:solidFill>
              </a:rPr>
              <a:t>■	</a:t>
            </a:r>
            <a:r>
              <a:rPr kumimoji="1" lang="es-ES" sz="2100" dirty="0" err="1">
                <a:solidFill>
                  <a:srgbClr val="5F5F5F"/>
                </a:solidFill>
                <a:latin typeface="Arial" charset="0"/>
                <a:cs typeface="Arial" charset="0"/>
              </a:rPr>
              <a:t>Education</a:t>
            </a:r>
            <a:endParaRPr kumimoji="1" lang="es-ES" sz="2100" dirty="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endParaRPr kumimoji="1" lang="es-ES" sz="2100" dirty="0">
              <a:solidFill>
                <a:srgbClr val="5F5F5F"/>
              </a:solidFill>
              <a:latin typeface="Arial" charset="0"/>
              <a:cs typeface="Arial" charset="0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609600" y="814388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Spanish Collection</a:t>
            </a:r>
          </a:p>
        </p:txBody>
      </p:sp>
      <p:pic>
        <p:nvPicPr>
          <p:cNvPr id="32784" name="Picture 16" descr="top_elibro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57200" y="1042988"/>
            <a:ext cx="463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Annual growth rate of title collection</a:t>
            </a:r>
            <a:r>
              <a:rPr lang="es-ES" sz="1800" b="1">
                <a:solidFill>
                  <a:srgbClr val="DD1A23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36879" name="Picture 15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graphicFrame>
        <p:nvGraphicFramePr>
          <p:cNvPr id="6" name="3 Gráfico"/>
          <p:cNvGraphicFramePr>
            <a:graphicFrameLocks/>
          </p:cNvGraphicFramePr>
          <p:nvPr/>
        </p:nvGraphicFramePr>
        <p:xfrm>
          <a:off x="1600200" y="18288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743200" y="661988"/>
            <a:ext cx="375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Publishers:   Spanish content</a:t>
            </a:r>
          </a:p>
        </p:txBody>
      </p:sp>
      <p:pic>
        <p:nvPicPr>
          <p:cNvPr id="40975" name="Picture 15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15" name="14 Imagen" descr="editoriales_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4464000" cy="866016"/>
          </a:xfrm>
          <a:prstGeom prst="rect">
            <a:avLst/>
          </a:prstGeom>
        </p:spPr>
      </p:pic>
      <p:pic>
        <p:nvPicPr>
          <p:cNvPr id="16" name="15 Imagen" descr="editoriales_v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500" y="1219200"/>
            <a:ext cx="4762500" cy="923925"/>
          </a:xfrm>
          <a:prstGeom prst="rect">
            <a:avLst/>
          </a:prstGeom>
        </p:spPr>
      </p:pic>
      <p:pic>
        <p:nvPicPr>
          <p:cNvPr id="17" name="16 Imagen" descr="editoriales_v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3352800"/>
            <a:ext cx="4762500" cy="923925"/>
          </a:xfrm>
          <a:prstGeom prst="rect">
            <a:avLst/>
          </a:prstGeom>
        </p:spPr>
      </p:pic>
      <p:pic>
        <p:nvPicPr>
          <p:cNvPr id="18" name="17 Imagen" descr="editoriales_v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4343400"/>
            <a:ext cx="4762500" cy="923925"/>
          </a:xfrm>
          <a:prstGeom prst="rect">
            <a:avLst/>
          </a:prstGeom>
        </p:spPr>
      </p:pic>
      <p:pic>
        <p:nvPicPr>
          <p:cNvPr id="19" name="18 Imagen" descr="editoriales_v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5486400"/>
            <a:ext cx="4932000" cy="956808"/>
          </a:xfrm>
          <a:prstGeom prst="rect">
            <a:avLst/>
          </a:prstGeom>
        </p:spPr>
      </p:pic>
      <p:pic>
        <p:nvPicPr>
          <p:cNvPr id="21" name="20 Imagen" descr="editoriales_v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438400"/>
            <a:ext cx="4752000" cy="921888"/>
          </a:xfrm>
          <a:prstGeom prst="rect">
            <a:avLst/>
          </a:prstGeom>
        </p:spPr>
      </p:pic>
      <p:pic>
        <p:nvPicPr>
          <p:cNvPr id="22" name="21 Imagen" descr="editoriales_v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00" y="2362200"/>
            <a:ext cx="4140000" cy="8031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2209800" y="304800"/>
            <a:ext cx="459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Publishers</a:t>
            </a:r>
            <a:r>
              <a:rPr lang="es-ES" b="1" dirty="0">
                <a:solidFill>
                  <a:srgbClr val="492795"/>
                </a:solidFill>
                <a:latin typeface="Arial" charset="0"/>
                <a:cs typeface="Arial" charset="0"/>
              </a:rPr>
              <a:t>:   </a:t>
            </a:r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Spanish</a:t>
            </a:r>
            <a:r>
              <a:rPr lang="es-ES" b="1" dirty="0">
                <a:solidFill>
                  <a:srgbClr val="492795"/>
                </a:solidFill>
                <a:latin typeface="Arial" charset="0"/>
                <a:cs typeface="Arial" charset="0"/>
              </a:rPr>
              <a:t> </a:t>
            </a:r>
            <a:r>
              <a:rPr lang="es-ES" b="1" dirty="0" err="1">
                <a:solidFill>
                  <a:srgbClr val="492795"/>
                </a:solidFill>
                <a:latin typeface="Arial" charset="0"/>
                <a:cs typeface="Arial" charset="0"/>
              </a:rPr>
              <a:t>content</a:t>
            </a:r>
            <a:r>
              <a:rPr lang="es-ES" b="1" dirty="0">
                <a:solidFill>
                  <a:srgbClr val="492795"/>
                </a:solidFill>
                <a:latin typeface="Arial" charset="0"/>
                <a:cs typeface="Arial" charset="0"/>
              </a:rPr>
              <a:t> (cont.)</a:t>
            </a:r>
          </a:p>
        </p:txBody>
      </p:sp>
      <p:pic>
        <p:nvPicPr>
          <p:cNvPr id="18" name="17 Imagen" descr="editoriales_v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838200"/>
            <a:ext cx="4932000" cy="956808"/>
          </a:xfrm>
          <a:prstGeom prst="rect">
            <a:avLst/>
          </a:prstGeom>
        </p:spPr>
      </p:pic>
      <p:pic>
        <p:nvPicPr>
          <p:cNvPr id="19" name="18 Imagen" descr="editoriales_v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905000"/>
            <a:ext cx="5220000" cy="1012680"/>
          </a:xfrm>
          <a:prstGeom prst="rect">
            <a:avLst/>
          </a:prstGeom>
        </p:spPr>
      </p:pic>
      <p:pic>
        <p:nvPicPr>
          <p:cNvPr id="20" name="19 Imagen" descr="editoriales_v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200400"/>
            <a:ext cx="5400000" cy="1047600"/>
          </a:xfrm>
          <a:prstGeom prst="rect">
            <a:avLst/>
          </a:prstGeom>
        </p:spPr>
      </p:pic>
      <p:pic>
        <p:nvPicPr>
          <p:cNvPr id="21" name="20 Imagen" descr="editoriales_v2_corregi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4648200"/>
            <a:ext cx="635000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296988" y="2284413"/>
            <a:ext cx="6554787" cy="2514600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2376" tIns="649224"/>
          <a:lstStyle/>
          <a:p>
            <a:endParaRPr lang="en-US" sz="1600" b="1">
              <a:latin typeface="Arial Narrow" pitchFamily="34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524000" y="2971800"/>
            <a:ext cx="563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FF0000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>
                <a:solidFill>
                  <a:srgbClr val="5F5F5F"/>
                </a:solidFill>
              </a:rPr>
              <a:t>■	</a:t>
            </a: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FTE based Annual Price </a:t>
            </a:r>
          </a:p>
          <a:p>
            <a:pPr eaLnBrk="0" hangingPunct="0">
              <a:spcBef>
                <a:spcPct val="40000"/>
              </a:spcBef>
              <a:buClr>
                <a:srgbClr val="FF0000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>
                <a:solidFill>
                  <a:srgbClr val="5F5F5F"/>
                </a:solidFill>
              </a:rPr>
              <a:t>■	</a:t>
            </a: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Weekly Content Update</a:t>
            </a:r>
          </a:p>
          <a:p>
            <a:pPr eaLnBrk="0" hangingPunct="0">
              <a:spcBef>
                <a:spcPct val="40000"/>
              </a:spcBef>
              <a:buClr>
                <a:srgbClr val="FF0000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>
                <a:solidFill>
                  <a:srgbClr val="5F5F5F"/>
                </a:solidFill>
              </a:rPr>
              <a:t>■	</a:t>
            </a: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Flexible Pricing for Regional Networks</a:t>
            </a:r>
          </a:p>
        </p:txBody>
      </p:sp>
      <p:pic>
        <p:nvPicPr>
          <p:cNvPr id="43022" name="Picture 14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457200" y="1042988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Pricing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524000" y="2438400"/>
            <a:ext cx="5638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FF0000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2100">
                <a:solidFill>
                  <a:srgbClr val="5F5F5F"/>
                </a:solidFill>
                <a:latin typeface="Arial" charset="0"/>
                <a:cs typeface="Arial" charset="0"/>
              </a:rPr>
              <a:t>For Universities: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200400" y="661988"/>
            <a:ext cx="1804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Customer list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52400" y="1135063"/>
            <a:ext cx="44958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ARGENTINA </a:t>
            </a:r>
            <a:b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Biblioteca Nacional de Maestros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IAE Escuela de Dirección y Negocios, Universidad Austral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Católica de Córdoba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General de San Martín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BOLIVIA </a:t>
            </a:r>
            <a:b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Adventista de Bolivia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San Francisco Xavier de Chuquisaca </a:t>
            </a: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BRASIL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 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Pontificia Universidad Catolica do Parana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Pontificia Universidad Católica do Rio De Janeiro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Programa Nacional de DST e Aids - Ministerio da Saude Publica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Secretaria Estadual de Saúde do Rio Grande do Sul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Universidade Anhembi Morumbi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Universidade de Brasília - UNB 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Universidade de Sao Paulo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Universidade Estadual de Campinas - UNICAMP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Universidade Estadual Paulista Júlio de Mesquita Filho UNESP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Universidade Federal De Santa Catarina - UFSC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Universidade Federal do Rio Grande do Sul - UFRGS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724400" y="1143000"/>
            <a:ext cx="4191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CHILE</a:t>
            </a:r>
            <a:b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Fundación DuocUC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Arturo Prat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Católica Cardenal Raúl Silva Henríquez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Católica del Maule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Católica del Norte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Antofagasta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Adventista de Chile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Artes Ciencias y Comunicaciones UNIACC </a:t>
            </a: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Concepción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las Américas Chile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Playa Ancha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Santiago de Chile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Desarrollo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Mar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Federico Santa Maria Chile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COLOMBIA</a:t>
            </a:r>
            <a:b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Banco de la República Biblioteca Luis Ángel Arango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Corporación John F. Kennedy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Corporación Universitaria de Colombia - IDEAS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Corporación Universitaria de la Costa - CUC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Corporación Universitaria Minuto de Dios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Fundación Universitaria del Área Andina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Fundación Universitaria Juan N Corpas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Fundación Universitaria San Martín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Institución Universitaria Colegio Mayor de Antioquia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Instituto Tecnológico Metropolitano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Los Libertadores Fundación Universitaria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Politécnico GranColombiano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200400" y="0"/>
            <a:ext cx="276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Customer list  (Cont.)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44196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COLOMBIA (cont.)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Pontificia Universidad Javeriana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Servicio Nacional de Aprendizaje SENA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Antonio Nariño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 Colombia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 Occidente - UAO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del Caribe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Colegio Mayor de Cundinamarca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Cooperativa de Colombia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Antioquía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Boyaca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Caldas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la Amazonia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La Salle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los Andes - Colombia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los Llanos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Nariño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San Buenaventura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Santander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Sucre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Atlántico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Bosque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Cauca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Magdalena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Norte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Quindio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Rosario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Sinu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Tolima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ICESI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Industrial de Santander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724400" y="492125"/>
            <a:ext cx="4191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Jorge Tadeo Lozano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Libre Barranquilla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Libre Bogotá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Libre de Cali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Mariana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Militar Nueva Granada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Abierta y a Distancia – UNAD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de Colombia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Pedagógica y Tecnológica de Colombia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Pontificia Bolivariana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Popular del Cesar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Santiago de Cali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Santo Tomas USTA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Sergio Arboleda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Sur Colombiana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Tecnológica de Bolívar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Universitaria de Investigación y Desarrollo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endParaRPr kumimoji="1" lang="es-ES" sz="1100" b="1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COSTA RICA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Extrusiones de Aluminio S.A.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INCAE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Costa Rica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Interamericana de Costa Rica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 b="1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ECUADOR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Consorcio COBUEC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Escuela Politécnica del Ejército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Escuela Politécnica Nacional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Escuela Superior Politécnica del Chimborazo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Flacso - Facultad Latinoamericana de Ciencias 	Sociales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352800" y="0"/>
            <a:ext cx="269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Customer list (Cont.)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0" y="533400"/>
            <a:ext cx="46482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ECUADOR Consorcio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 COBUEC(cont.)</a:t>
            </a:r>
          </a:p>
          <a:p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Pontificia Universidad Católica del Ecuador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Senacyt – Sec. Nac. de Ciencia y Tecnología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Andina Simón Bolívar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Central del Ecuador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de Cuenca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de Especialidades Epíritu Santo - 	Universidad de las Américas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del Azuay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Internacional Del Ecuador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Nacional de Chimborazo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Nacional de Loja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Regional Autónoma de los Andes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San Francisco de Quito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Técnica de Ambato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Técnica de Cotopaxi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Técnica de Machala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Técnica del Norte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Técnica Estatal de Quevedo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Técnica Particular de Loja - UTPL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	Universidad Tecnológica Equinoccial Corporación Universitaria Estudio y Trabajo -CUET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Cristiana Latinoamericana UCL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las Américas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Internacional de Ecuador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Metropolitana de Ecuador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Politécnica Salesiana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r>
              <a:rPr kumimoji="1" lang="en-US" sz="1100" b="1">
                <a:solidFill>
                  <a:srgbClr val="5F5F5F"/>
                </a:solidFill>
                <a:latin typeface="Arial" charset="0"/>
                <a:cs typeface="Arial" charset="0"/>
              </a:rPr>
              <a:t>EL SALVADOR</a:t>
            </a:r>
            <a:br>
              <a:rPr kumimoji="1" lang="en-US" sz="1100" b="1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Centroamericana José Simeón Cañas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4876800" y="415925"/>
            <a:ext cx="44196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ESPAÑA </a:t>
            </a:r>
            <a:b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Ayuntamiento de Barcelona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Biblioteca Pública de Andorra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CEF. - Centro de Estudios Financieros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CSIC-Red de Bibliotecas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IESE Business School </a:t>
            </a: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 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Instituto de Empresa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Instituto Universitario de Posgrado – IUP Santillana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Católica de San Antonio de Murcia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Complutense de Madrid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Alcalá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Alicante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Almería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Cádiz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Castilla La Mancha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Córdoba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Extremadura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Granada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Huelva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Jaén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La Laguna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Málaga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Murcia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Navarra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Oviedo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Sevilla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Valencia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Oviedo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País Vasco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Internacional de Andalucía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Las Palmas de Gran Canaria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Miguel Hernández de Elche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Pablo de Olavide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Politécnica de Cartagena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895600" y="0"/>
            <a:ext cx="269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Customer list (Cont.)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28600" y="457200"/>
            <a:ext cx="44196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Politécnica de Valencia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Pontificia de Salamanca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Rey Juan Carlos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SEK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Universidade da Coruña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Universitat de Vic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Universitat Pompeu Fabra UPF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1100" b="1">
                <a:solidFill>
                  <a:srgbClr val="5F5F5F"/>
                </a:solidFill>
                <a:latin typeface="Arial" charset="0"/>
                <a:cs typeface="Arial" charset="0"/>
              </a:rPr>
              <a:t>GUATEMALA</a:t>
            </a: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 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San Carlos de Guatemala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HONDURAS </a:t>
            </a:r>
            <a:b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Tecnológica Centroamericana (UNITEC)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</a:t>
            </a: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iversidad Tecnológica de Honduras </a:t>
            </a: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MÉXICO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 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Ciesas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Escuela Nacional de Biblioteconomía Y Archivonomía (ENBA)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Instituto Mexicano Seguro Social  - IMSS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Instituto Tecnológico Autónomo México – ITAM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Iteso AC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Anáhuac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 Aguascalientes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 Baja California Sur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 Chihuahua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 Campeche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 Guadalajara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 Nuevo León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del Estado de México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del Estado de Hidalgo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del Estado de Morelos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del Noreste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Sinaloa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4724400" y="381000"/>
            <a:ext cx="441960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MÉXICO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 </a:t>
            </a: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(cont.)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Guadalajara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Quintana Roo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Mayab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Valle de México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Valle de Tlaxcala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Iberoamericana Ciudad de México Universidad Iberoamericana León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Iberoamericana Puebla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Iberoamericana Torreón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Juárez Autónoma de Tabasco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Politécnica de Aguascalientes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Regiomontana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Tecnológica de Cancún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Tecnológica de León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1100" b="1">
                <a:solidFill>
                  <a:srgbClr val="5F5F5F"/>
                </a:solidFill>
                <a:latin typeface="Arial" charset="0"/>
                <a:cs typeface="Arial" charset="0"/>
              </a:rPr>
              <a:t>NICARAGUA</a:t>
            </a:r>
            <a:br>
              <a:rPr kumimoji="1" lang="en-US" sz="1100" b="1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Agraria de Nicaragua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Autónoma de Nicaragua - León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PANAMÁ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 Chiriquí 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Panamá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Especializada de las Américas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Interamericana de Panamá 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Latina de Panamá 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Latinoamericana de Ciencia y Tecnologia ULACIT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Santa Maria la Antigua -USMA 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PARAGUAY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Autónoma de Asunción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Católica Nuestra Señora de la Asunción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Columbia del Paraguay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PERÚ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Instituto San Ignacio de Loyola ISIL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Pontificia Universidad Católica del Perú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200400" y="0"/>
            <a:ext cx="269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Customer list (Cont.)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28600" y="457200"/>
            <a:ext cx="44196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PERÚ(cont.)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Cesar Vallejo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Científica Del Sur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Lima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ESAN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Agraria La Molina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de San Antonio Abad del Cusco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de Cajamarca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de Piura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Federico Villarreal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Mayor de San Marcos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San Luis Gonzaga de Ica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Peruana Cayetano Heredia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Peruana de Ciencias Aplicadas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Privada de Tacna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Ricardo Palma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San Ignacio de Loyola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San Martín de Porres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Señor de Sipán - USS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PORTUGAL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Universidade do Porto Faculdade de Engenharia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PUERTO RICO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American University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Caribbean University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Pontificia Universidad Católica de Puerto Rico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Univ.  Interamericana de Puerto Rico Aguadilla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Univ. Interamericana de Puerto Rico Barranquitas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Univ. Interamericana de Puerto Rico Fajardo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endParaRPr kumimoji="1" lang="es-ES" sz="1100">
              <a:solidFill>
                <a:srgbClr val="5F5F5F"/>
              </a:solidFill>
              <a:latin typeface="Arial" charset="0"/>
              <a:cs typeface="Arial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4572000" y="457200"/>
            <a:ext cx="4572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</a:pP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Univ.  Interamericana de Puerto Rico Guayama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Univ.  Interamericana de Puerto Rico Ponce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Univ. Interamericana de Puerto Rico Metropolitano 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</a:pPr>
            <a:endParaRPr kumimoji="1" lang="es-ES" sz="1100" b="1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</a:pPr>
            <a:r>
              <a:rPr kumimoji="1" lang="en-US" sz="1100" b="1">
                <a:solidFill>
                  <a:srgbClr val="5F5F5F"/>
                </a:solidFill>
                <a:latin typeface="Arial" charset="0"/>
                <a:cs typeface="Arial" charset="0"/>
              </a:rPr>
              <a:t>REPUBLICA DOMINICANA</a:t>
            </a:r>
            <a:br>
              <a:rPr kumimoji="1" lang="en-US" sz="1100" b="1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Information Resource Center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APEC (UNAPEC)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Dominicana O&amp;M 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Tecnológica de Santiago UTESA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 b="1">
                <a:solidFill>
                  <a:srgbClr val="5F5F5F"/>
                </a:solidFill>
                <a:latin typeface="Arial" charset="0"/>
                <a:cs typeface="Arial" charset="0"/>
              </a:rPr>
              <a:t>USA</a:t>
            </a: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sv-SE" sz="1100">
                <a:solidFill>
                  <a:srgbClr val="5F5F5F"/>
                </a:solidFill>
                <a:latin typeface="Arial" charset="0"/>
                <a:cs typeface="Arial" charset="0"/>
              </a:rPr>
              <a:t>Ana G. Mendez University System</a:t>
            </a:r>
            <a:endParaRPr kumimoji="1" lang="en-U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</a:pP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Innova College Virtual Campus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Seventh-Day Adventist Church (IAD). Education Department </a:t>
            </a:r>
            <a:b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n-US" sz="1100">
                <a:solidFill>
                  <a:srgbClr val="5F5F5F"/>
                </a:solidFill>
                <a:latin typeface="Arial" charset="0"/>
                <a:cs typeface="Arial" charset="0"/>
              </a:rPr>
              <a:t>University of Phoenix</a:t>
            </a: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</a:pPr>
            <a:endParaRPr kumimoji="1" lang="en-US" sz="1100">
              <a:solidFill>
                <a:srgbClr val="5F5F5F"/>
              </a:solidFill>
              <a:latin typeface="Arial" charset="0"/>
              <a:cs typeface="Arial" charset="0"/>
            </a:endParaRPr>
          </a:p>
          <a:p>
            <a:pPr eaLnBrk="0" hangingPunct="0">
              <a:buClr>
                <a:srgbClr val="5F5F5F"/>
              </a:buClr>
              <a:buSzPct val="60000"/>
              <a:buFont typeface="Wingdings" pitchFamily="2" charset="2"/>
              <a:buNone/>
            </a:pPr>
            <a:r>
              <a:rPr kumimoji="1" lang="es-ES" sz="1100" b="1">
                <a:solidFill>
                  <a:srgbClr val="5F5F5F"/>
                </a:solidFill>
                <a:latin typeface="Arial" charset="0"/>
                <a:cs typeface="Arial" charset="0"/>
              </a:rPr>
              <a:t>VENEZUELA</a:t>
            </a: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/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Asamblea Nacional de Venezuela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Corporación Andina de Fomento – CAF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Instituto de Estudios Superiores en Administración IESA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Central Venezuela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Centroccidental Lisandro Alvarado - UCLA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los Andes - Serbiula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Margarita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 Oriente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del Zulia 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Metropolitana de Venezuela</a:t>
            </a:r>
            <a:b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</a:br>
            <a:r>
              <a:rPr kumimoji="1" lang="es-ES" sz="1100">
                <a:solidFill>
                  <a:srgbClr val="5F5F5F"/>
                </a:solidFill>
                <a:latin typeface="Arial" charset="0"/>
                <a:cs typeface="Arial" charset="0"/>
              </a:rPr>
              <a:t>Universidad Nacional Experimental de Guayana Universidad Nacional Experimental del Tachira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68612" name="Picture 4" descr="quick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341438"/>
            <a:ext cx="6453188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43000" y="7620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Quick View: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96000" y="2590800"/>
            <a:ext cx="28194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82575" algn="l"/>
                <a:tab pos="669925" algn="l"/>
              </a:tabLst>
            </a:pPr>
            <a:r>
              <a:rPr kumimoji="1" lang="es-ES" sz="1800" b="1">
                <a:solidFill>
                  <a:srgbClr val="5F5F5F"/>
                </a:solidFill>
                <a:latin typeface="Arial" charset="0"/>
                <a:cs typeface="Arial" charset="0"/>
              </a:rPr>
              <a:t>IaP (Print on Demand)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>
                <a:solidFill>
                  <a:srgbClr val="5F5F5F"/>
                </a:solidFill>
              </a:rPr>
              <a:t>■</a:t>
            </a:r>
            <a:r>
              <a:rPr kumimoji="1" lang="es-ES"/>
              <a:t> </a:t>
            </a:r>
            <a:r>
              <a:rPr kumimoji="1" lang="es-ES" sz="1800" b="1">
                <a:solidFill>
                  <a:srgbClr val="5F5F5F"/>
                </a:solidFill>
                <a:latin typeface="Arial" charset="0"/>
                <a:cs typeface="Arial" charset="0"/>
              </a:rPr>
              <a:t>e-libro’s </a:t>
            </a:r>
            <a:r>
              <a:rPr kumimoji="1" lang="es-ES" sz="1800">
                <a:solidFill>
                  <a:srgbClr val="5F5F5F"/>
                </a:solidFill>
                <a:latin typeface="Arial" charset="0"/>
                <a:cs typeface="Arial" charset="0"/>
              </a:rPr>
              <a:t>books are never are out-of-print, they are ‘printed on demand’.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>
                <a:solidFill>
                  <a:srgbClr val="5F5F5F"/>
                </a:solidFill>
              </a:rPr>
              <a:t>■</a:t>
            </a:r>
            <a:r>
              <a:rPr kumimoji="1" lang="es-ES"/>
              <a:t> </a:t>
            </a:r>
            <a:r>
              <a:rPr kumimoji="1" lang="es-ES" sz="1800">
                <a:solidFill>
                  <a:srgbClr val="5F5F5F"/>
                </a:solidFill>
                <a:latin typeface="Arial" charset="0"/>
                <a:cs typeface="Arial" charset="0"/>
              </a:rPr>
              <a:t>Professional print quality and lower costs.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>
                <a:solidFill>
                  <a:srgbClr val="5F5F5F"/>
                </a:solidFill>
              </a:rPr>
              <a:t>■</a:t>
            </a:r>
            <a:r>
              <a:rPr kumimoji="1" lang="es-ES"/>
              <a:t> </a:t>
            </a:r>
            <a:r>
              <a:rPr kumimoji="1" lang="es-ES" sz="1800">
                <a:solidFill>
                  <a:srgbClr val="5F5F5F"/>
                </a:solidFill>
                <a:latin typeface="Arial" charset="0"/>
                <a:cs typeface="Arial" charset="0"/>
              </a:rPr>
              <a:t>No storage or handling required.  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609600" y="688975"/>
            <a:ext cx="268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492795"/>
                </a:solidFill>
                <a:latin typeface="Arial" charset="0"/>
              </a:rPr>
              <a:t>IaP</a:t>
            </a:r>
            <a:r>
              <a:rPr lang="es-ES" sz="1800" b="1">
                <a:solidFill>
                  <a:srgbClr val="492795"/>
                </a:solidFill>
                <a:latin typeface="Arial" charset="0"/>
              </a:rPr>
              <a:t> (Print on Demand)</a:t>
            </a:r>
          </a:p>
        </p:txBody>
      </p:sp>
      <p:pic>
        <p:nvPicPr>
          <p:cNvPr id="49165" name="Picture 13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940000" cy="507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895600" y="4343400"/>
            <a:ext cx="342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5F5F5F"/>
                </a:solidFill>
                <a:latin typeface="Arial" charset="0"/>
                <a:cs typeface="Arial" charset="0"/>
              </a:rPr>
              <a:t>■	Better distribution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5F5F5F"/>
                </a:solidFill>
                <a:latin typeface="Arial" charset="0"/>
                <a:cs typeface="Arial" charset="0"/>
              </a:rPr>
              <a:t>■	Never out-of-print</a:t>
            </a:r>
          </a:p>
          <a:p>
            <a:pPr eaLnBrk="0" hangingPunct="0">
              <a:spcBef>
                <a:spcPct val="40000"/>
              </a:spcBef>
              <a:buClr>
                <a:srgbClr val="000099"/>
              </a:buClr>
              <a:buSzPct val="60000"/>
              <a:buFont typeface="Wingdings" pitchFamily="2" charset="2"/>
              <a:buNone/>
              <a:tabLst>
                <a:tab pos="282575" algn="l"/>
                <a:tab pos="669925" algn="l"/>
              </a:tabLst>
            </a:pPr>
            <a:r>
              <a:rPr kumimoji="1" lang="en-US" sz="2100">
                <a:solidFill>
                  <a:srgbClr val="5F5F5F"/>
                </a:solidFill>
                <a:latin typeface="Arial" charset="0"/>
                <a:cs typeface="Arial" charset="0"/>
              </a:rPr>
              <a:t>■ No storage necessary</a:t>
            </a:r>
            <a:endParaRPr kumimoji="1" lang="es-ES" sz="2100">
              <a:solidFill>
                <a:srgbClr val="5F5F5F"/>
              </a:solidFill>
              <a:latin typeface="Arial" charset="0"/>
              <a:cs typeface="Arial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81000" y="1752600"/>
            <a:ext cx="85344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88925" algn="l"/>
              </a:tabLst>
            </a:pPr>
            <a:r>
              <a:rPr lang="es-ES" sz="1700">
                <a:solidFill>
                  <a:srgbClr val="5F5F5F"/>
                </a:solidFill>
                <a:latin typeface="Arial" charset="0"/>
              </a:rPr>
              <a:t>This program will provide a select scientific journal database for students and researchers with acess to </a:t>
            </a:r>
            <a:r>
              <a:rPr lang="es-ES" sz="1700" b="1">
                <a:solidFill>
                  <a:srgbClr val="5F5F5F"/>
                </a:solidFill>
                <a:latin typeface="Arial" charset="0"/>
              </a:rPr>
              <a:t>e-Libro.</a:t>
            </a:r>
            <a:r>
              <a:rPr lang="es-ES" sz="1700">
                <a:solidFill>
                  <a:srgbClr val="5F5F5F"/>
                </a:solidFill>
                <a:latin typeface="Arial" charset="0"/>
              </a:rPr>
              <a:t>  </a:t>
            </a:r>
          </a:p>
          <a:p>
            <a:pPr>
              <a:spcBef>
                <a:spcPct val="50000"/>
              </a:spcBef>
              <a:tabLst>
                <a:tab pos="288925" algn="l"/>
              </a:tabLst>
            </a:pPr>
            <a:r>
              <a:rPr lang="es-ES" sz="1700">
                <a:solidFill>
                  <a:srgbClr val="5F5F5F"/>
                </a:solidFill>
                <a:latin typeface="Arial" charset="0"/>
              </a:rPr>
              <a:t>In order to implement this ambitious program </a:t>
            </a:r>
            <a:r>
              <a:rPr lang="es-ES" sz="1700" b="1">
                <a:solidFill>
                  <a:srgbClr val="5F5F5F"/>
                </a:solidFill>
                <a:latin typeface="Arial" charset="0"/>
              </a:rPr>
              <a:t>e-Libro</a:t>
            </a:r>
            <a:r>
              <a:rPr lang="es-ES" sz="1700">
                <a:solidFill>
                  <a:srgbClr val="5F5F5F"/>
                </a:solidFill>
                <a:latin typeface="Arial" charset="0"/>
              </a:rPr>
              <a:t> has created the “Superior Research Institute” (ISI) which selects the best academic journals from Spain, Latin America and the Caribbean.</a:t>
            </a:r>
          </a:p>
          <a:p>
            <a:pPr>
              <a:spcBef>
                <a:spcPct val="50000"/>
              </a:spcBef>
              <a:tabLst>
                <a:tab pos="288925" algn="l"/>
              </a:tabLst>
            </a:pPr>
            <a:r>
              <a:rPr lang="es-ES" sz="1700">
                <a:solidFill>
                  <a:srgbClr val="5F5F5F"/>
                </a:solidFill>
                <a:latin typeface="Arial" charset="0"/>
              </a:rPr>
              <a:t>It is an excellent opportunity for periodic publications with distribution problems or  small quantities, using IaP (Print on Demand).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81000" y="962025"/>
            <a:ext cx="341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Scientific Journal Program</a:t>
            </a:r>
          </a:p>
        </p:txBody>
      </p:sp>
      <p:pic>
        <p:nvPicPr>
          <p:cNvPr id="48142" name="Picture 14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8"/>
          <p:cNvSpPr txBox="1">
            <a:spLocks noChangeArrowheads="1"/>
          </p:cNvSpPr>
          <p:nvPr/>
        </p:nvSpPr>
        <p:spPr bwMode="auto">
          <a:xfrm>
            <a:off x="6863773" y="2602567"/>
            <a:ext cx="2076739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tabLst>
                <a:tab pos="282075" algn="l"/>
                <a:tab pos="669573" algn="l"/>
              </a:tabLst>
            </a:pPr>
            <a:r>
              <a:rPr lang="es-ES" sz="1400" dirty="0">
                <a:solidFill>
                  <a:srgbClr val="7030A0"/>
                </a:solidFill>
                <a:latin typeface="Gill Sans MT" pitchFamily="34" charset="0"/>
              </a:rPr>
              <a:t>Esta plataforma permite administrar los cursos de una institución educativa a través de un sitio web personalizado, dinámico y en línea, al cual tendrán acceso tanto los docentes como los estudiantes vinculados a la institución.</a:t>
            </a:r>
            <a:endParaRPr lang="es-AR" sz="1400" dirty="0">
              <a:solidFill>
                <a:srgbClr val="7030A0"/>
              </a:solidFill>
              <a:latin typeface="Gill Sans MT" pitchFamily="34" charset="0"/>
            </a:endParaRPr>
          </a:p>
        </p:txBody>
      </p:sp>
      <p:sp>
        <p:nvSpPr>
          <p:cNvPr id="63491" name="7 Rectángulo"/>
          <p:cNvSpPr>
            <a:spLocks noChangeArrowheads="1"/>
          </p:cNvSpPr>
          <p:nvPr/>
        </p:nvSpPr>
        <p:spPr bwMode="auto">
          <a:xfrm>
            <a:off x="2083955" y="189100"/>
            <a:ext cx="5303694" cy="57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/>
            <a:r>
              <a:rPr lang="es-ES" sz="1600" b="1" dirty="0">
                <a:solidFill>
                  <a:srgbClr val="7030A0"/>
                </a:solidFill>
                <a:latin typeface="Calibri" pitchFamily="34" charset="0"/>
              </a:rPr>
              <a:t>e-Libro Aula : Sistema de Gestión de Aprendizaje </a:t>
            </a:r>
          </a:p>
          <a:p>
            <a:pPr algn="ctr"/>
            <a:r>
              <a:rPr lang="es-ES" sz="1600" i="1" dirty="0">
                <a:solidFill>
                  <a:srgbClr val="7030A0"/>
                </a:solidFill>
                <a:latin typeface="Calibri" pitchFamily="34" charset="0"/>
              </a:rPr>
              <a:t>LMS - </a:t>
            </a:r>
            <a:r>
              <a:rPr lang="es-ES" sz="1600" i="1" dirty="0" err="1">
                <a:solidFill>
                  <a:srgbClr val="7030A0"/>
                </a:solidFill>
                <a:latin typeface="Calibri" pitchFamily="34" charset="0"/>
              </a:rPr>
              <a:t>Learning</a:t>
            </a:r>
            <a:r>
              <a:rPr lang="es-ES" sz="1600" i="1" dirty="0">
                <a:solidFill>
                  <a:srgbClr val="7030A0"/>
                </a:solidFill>
                <a:latin typeface="Calibri" pitchFamily="34" charset="0"/>
              </a:rPr>
              <a:t> Management </a:t>
            </a:r>
            <a:r>
              <a:rPr lang="es-ES" sz="1600" i="1" dirty="0" err="1">
                <a:solidFill>
                  <a:srgbClr val="7030A0"/>
                </a:solidFill>
                <a:latin typeface="Calibri" pitchFamily="34" charset="0"/>
              </a:rPr>
              <a:t>System</a:t>
            </a:r>
            <a:r>
              <a:rPr lang="es-ES" sz="1600" i="1" dirty="0">
                <a:solidFill>
                  <a:srgbClr val="7030A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63492" name="Picture 8" descr="logo-D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739" y="5525902"/>
            <a:ext cx="570056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8 Rectángulo"/>
          <p:cNvSpPr>
            <a:spLocks noChangeArrowheads="1"/>
          </p:cNvSpPr>
          <p:nvPr/>
        </p:nvSpPr>
        <p:spPr bwMode="auto">
          <a:xfrm>
            <a:off x="4815898" y="6160434"/>
            <a:ext cx="4025034" cy="2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r"/>
            <a:r>
              <a:rPr lang="es-ES" sz="800" b="1" dirty="0">
                <a:latin typeface="Verdana" pitchFamily="34" charset="0"/>
              </a:rPr>
              <a:t>Tecnología DTL</a:t>
            </a:r>
            <a:r>
              <a:rPr lang="es-ES" sz="1100" b="1" dirty="0">
                <a:solidFill>
                  <a:srgbClr val="7030A0"/>
                </a:solidFill>
                <a:latin typeface="Verdana" pitchFamily="34" charset="0"/>
              </a:rPr>
              <a:t>                                            </a:t>
            </a:r>
            <a:endParaRPr lang="es-ES" sz="1100" i="1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72" y="1396534"/>
            <a:ext cx="6611215" cy="48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_e-libro_aula_final_amari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987262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971262" y="1668390"/>
            <a:ext cx="6920056" cy="49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 anchor="ctr">
            <a:spAutoFit/>
          </a:bodyPr>
          <a:lstStyle/>
          <a:p>
            <a:pPr eaLnBrk="0" hangingPunct="0">
              <a:tabLst>
                <a:tab pos="410291" algn="l"/>
              </a:tabLst>
            </a:pPr>
            <a:r>
              <a:rPr lang="es-AR" sz="1400" b="1" dirty="0">
                <a:solidFill>
                  <a:srgbClr val="7030A0"/>
                </a:solidFill>
                <a:latin typeface="Gill Sans MT" pitchFamily="34" charset="0"/>
              </a:rPr>
              <a:t>SISTEMA COMPLETO DE APRENDIZAJE ELECTRÓNICO EN LÍNEA</a:t>
            </a:r>
          </a:p>
          <a:p>
            <a:pPr eaLnBrk="0" hangingPunct="0">
              <a:buFont typeface="Wingdings" pitchFamily="2" charset="2"/>
              <a:buChar char="Ø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Creado por educadores destacados para educadores destacados</a:t>
            </a:r>
          </a:p>
          <a:p>
            <a:pPr eaLnBrk="0" hangingPunct="0">
              <a:buFont typeface="Wingdings" pitchFamily="2" charset="2"/>
              <a:buChar char="Ø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Diseño moderno y simple de uso inmediato</a:t>
            </a:r>
          </a:p>
          <a:p>
            <a:pPr eaLnBrk="0" hangingPunct="0">
              <a:tabLst>
                <a:tab pos="410291" algn="l"/>
              </a:tabLst>
            </a:pPr>
            <a:endParaRPr lang="es-AR" sz="1400" dirty="0">
              <a:solidFill>
                <a:srgbClr val="7030A0"/>
              </a:solidFill>
              <a:latin typeface="Gill Sans MT" pitchFamily="34" charset="0"/>
            </a:endParaRPr>
          </a:p>
          <a:p>
            <a:pPr eaLnBrk="0" hangingPunct="0">
              <a:tabLst>
                <a:tab pos="410291" algn="l"/>
              </a:tabLst>
            </a:pPr>
            <a:r>
              <a:rPr lang="es-AR" sz="1400" b="1" dirty="0">
                <a:solidFill>
                  <a:srgbClr val="7030A0"/>
                </a:solidFill>
                <a:latin typeface="Gill Sans MT" pitchFamily="34" charset="0"/>
              </a:rPr>
              <a:t>PLATAFORMA EN LÍNEA PARA PROFESORES Y ALUMNOS</a:t>
            </a:r>
          </a:p>
          <a:p>
            <a:pPr eaLnBrk="0" hangingPunct="0">
              <a:buFont typeface="Wingdings" pitchFamily="2" charset="2"/>
              <a:buChar char="Ø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Su Sistema de gestión de aprendizaje es tan simple como 1,2,3</a:t>
            </a:r>
          </a:p>
          <a:p>
            <a:pPr marL="718010" lvl="1" indent="-307718" eaLnBrk="0" hangingPunct="0">
              <a:buFont typeface="Calibri" pitchFamily="34" charset="0"/>
              <a:buAutoNum type="arabicParenR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Inicie sesión; </a:t>
            </a:r>
          </a:p>
          <a:p>
            <a:pPr marL="718010" lvl="1" indent="-307718" eaLnBrk="0" hangingPunct="0">
              <a:buFont typeface="Calibri" pitchFamily="34" charset="0"/>
              <a:buAutoNum type="arabicParenR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Haga clic en “Enseñar”; </a:t>
            </a:r>
          </a:p>
          <a:p>
            <a:pPr marL="718010" lvl="1" indent="-307718" eaLnBrk="0" hangingPunct="0">
              <a:buFont typeface="Calibri" pitchFamily="34" charset="0"/>
              <a:buAutoNum type="arabicParenR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Cargue programas y planes de estudio, capítulos, y lecciones</a:t>
            </a:r>
          </a:p>
          <a:p>
            <a:pPr marL="718010" lvl="1" indent="-307718" eaLnBrk="0" hangingPunct="0">
              <a:tabLst>
                <a:tab pos="410291" algn="l"/>
              </a:tabLst>
            </a:pPr>
            <a:endParaRPr lang="es-AR" sz="1400" dirty="0">
              <a:solidFill>
                <a:srgbClr val="7030A0"/>
              </a:solidFill>
              <a:latin typeface="Gill Sans MT" pitchFamily="34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Gestione clases/alumnos en línea con las mejores herramientas</a:t>
            </a:r>
          </a:p>
          <a:p>
            <a:pPr eaLnBrk="0" hangingPunct="0">
              <a:tabLst>
                <a:tab pos="410291" algn="l"/>
              </a:tabLst>
            </a:pPr>
            <a:endParaRPr lang="es-AR" sz="1400" dirty="0">
              <a:solidFill>
                <a:srgbClr val="7030A0"/>
              </a:solidFill>
              <a:latin typeface="Gill Sans MT" pitchFamily="34" charset="0"/>
            </a:endParaRPr>
          </a:p>
          <a:p>
            <a:pPr eaLnBrk="0" hangingPunct="0">
              <a:tabLst>
                <a:tab pos="410291" algn="l"/>
              </a:tabLst>
            </a:pPr>
            <a:r>
              <a:rPr lang="es-AR" sz="1400" b="1" dirty="0">
                <a:solidFill>
                  <a:srgbClr val="7030A0"/>
                </a:solidFill>
                <a:latin typeface="Gill Sans MT" pitchFamily="34" charset="0"/>
              </a:rPr>
              <a:t>CREE CONTENIDO NUEVO E INTERESANTE EN LÍNEA</a:t>
            </a:r>
          </a:p>
          <a:p>
            <a:pPr eaLnBrk="0" hangingPunct="0">
              <a:buFont typeface="Wingdings" pitchFamily="2" charset="2"/>
              <a:buChar char="Ø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Incluya videos simultáneos de </a:t>
            </a:r>
            <a:r>
              <a:rPr lang="es-AR" sz="1400" dirty="0" err="1">
                <a:solidFill>
                  <a:srgbClr val="7030A0"/>
                </a:solidFill>
                <a:latin typeface="Gill Sans MT" pitchFamily="34" charset="0"/>
              </a:rPr>
              <a:t>youtube</a:t>
            </a: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 y otros recursos </a:t>
            </a:r>
          </a:p>
          <a:p>
            <a:pPr eaLnBrk="0" hangingPunct="0">
              <a:buFont typeface="Wingdings" pitchFamily="2" charset="2"/>
              <a:buChar char="Ø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Cargue archivos en PowerPoint, PDF o documentos en MS Office en su clase</a:t>
            </a:r>
          </a:p>
          <a:p>
            <a:pPr eaLnBrk="0" hangingPunct="0">
              <a:buFont typeface="Wingdings" pitchFamily="2" charset="2"/>
              <a:buChar char="Ø"/>
              <a:tabLst>
                <a:tab pos="410291" algn="l"/>
              </a:tabLst>
            </a:pPr>
            <a:endParaRPr lang="es-AR" sz="1400" dirty="0">
              <a:solidFill>
                <a:srgbClr val="7030A0"/>
              </a:solidFill>
              <a:latin typeface="Gill Sans MT" pitchFamily="34" charset="0"/>
            </a:endParaRPr>
          </a:p>
          <a:p>
            <a:pPr eaLnBrk="0" hangingPunct="0">
              <a:tabLst>
                <a:tab pos="410291" algn="l"/>
              </a:tabLst>
            </a:pPr>
            <a:r>
              <a:rPr lang="es-AR" sz="1400" b="1" dirty="0">
                <a:solidFill>
                  <a:srgbClr val="7030A0"/>
                </a:solidFill>
                <a:latin typeface="Gill Sans MT" pitchFamily="34" charset="0"/>
              </a:rPr>
              <a:t>SISTEMA DE APRENDIZAJE ELECTRÓNICO PARA TABLETS</a:t>
            </a:r>
          </a:p>
          <a:p>
            <a:pPr eaLnBrk="0" hangingPunct="0">
              <a:buFont typeface="Wingdings" pitchFamily="2" charset="2"/>
              <a:buChar char="Ø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Acceda desde cualquier lugar a través de una interfaz web </a:t>
            </a:r>
          </a:p>
          <a:p>
            <a:pPr eaLnBrk="0" hangingPunct="0">
              <a:buFont typeface="Wingdings" pitchFamily="2" charset="2"/>
              <a:buChar char="Ø"/>
              <a:tabLst>
                <a:tab pos="410291" algn="l"/>
              </a:tabLst>
            </a:pPr>
            <a:r>
              <a:rPr lang="es-AR" sz="1400" dirty="0">
                <a:solidFill>
                  <a:srgbClr val="7030A0"/>
                </a:solidFill>
                <a:latin typeface="Gill Sans MT" pitchFamily="34" charset="0"/>
              </a:rPr>
              <a:t>Haga un registro de tareas, materiales de lectura, pruebas y actualizaciones personalizadas</a:t>
            </a:r>
          </a:p>
          <a:p>
            <a:pPr eaLnBrk="0" hangingPunct="0">
              <a:buFont typeface="Wingdings" pitchFamily="2" charset="2"/>
              <a:buChar char="Ø"/>
              <a:tabLst>
                <a:tab pos="410291" algn="l"/>
              </a:tabLst>
            </a:pPr>
            <a:endParaRPr lang="es-AR" sz="1400" dirty="0">
              <a:solidFill>
                <a:srgbClr val="7030A0"/>
              </a:solidFill>
              <a:latin typeface="Gill Sans MT" pitchFamily="34" charset="0"/>
            </a:endParaRPr>
          </a:p>
          <a:p>
            <a:pPr eaLnBrk="0" hangingPunct="0">
              <a:tabLst>
                <a:tab pos="410291" algn="l"/>
              </a:tabLst>
            </a:pPr>
            <a:r>
              <a:rPr lang="es-AR" sz="1400" b="1" dirty="0">
                <a:solidFill>
                  <a:srgbClr val="7030A0"/>
                </a:solidFill>
                <a:latin typeface="Gill Sans MT" pitchFamily="34" charset="0"/>
              </a:rPr>
              <a:t>CONSTANTE ACTUALIZACIÓN Y AGREGADO DE FUNCIONES</a:t>
            </a:r>
          </a:p>
          <a:p>
            <a:pPr eaLnBrk="0" hangingPunct="0">
              <a:tabLst>
                <a:tab pos="410291" algn="l"/>
              </a:tabLst>
            </a:pPr>
            <a:endParaRPr lang="es-AR" sz="1400" dirty="0">
              <a:latin typeface="Calibri" pitchFamily="34" charset="0"/>
            </a:endParaRPr>
          </a:p>
        </p:txBody>
      </p:sp>
      <p:pic>
        <p:nvPicPr>
          <p:cNvPr id="64515" name="Picture 5" descr="logo_e-libro_aula_final_amari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987262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7 Rectángulo"/>
          <p:cNvSpPr>
            <a:spLocks noChangeArrowheads="1"/>
          </p:cNvSpPr>
          <p:nvPr/>
        </p:nvSpPr>
        <p:spPr bwMode="auto">
          <a:xfrm>
            <a:off x="2083955" y="189100"/>
            <a:ext cx="5303694" cy="57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/>
            <a:r>
              <a:rPr lang="es-ES" sz="1600" b="1" dirty="0">
                <a:solidFill>
                  <a:srgbClr val="7030A0"/>
                </a:solidFill>
                <a:latin typeface="Calibri" pitchFamily="34" charset="0"/>
              </a:rPr>
              <a:t>e-Libro Aula : Sistema de Gestión de Aprendizaje </a:t>
            </a:r>
          </a:p>
          <a:p>
            <a:pPr algn="ctr"/>
            <a:r>
              <a:rPr lang="es-ES" sz="1600" i="1" dirty="0">
                <a:solidFill>
                  <a:srgbClr val="7030A0"/>
                </a:solidFill>
                <a:latin typeface="Calibri" pitchFamily="34" charset="0"/>
              </a:rPr>
              <a:t>LMS - </a:t>
            </a:r>
            <a:r>
              <a:rPr lang="es-ES" sz="1600" i="1" dirty="0" err="1">
                <a:solidFill>
                  <a:srgbClr val="7030A0"/>
                </a:solidFill>
                <a:latin typeface="Calibri" pitchFamily="34" charset="0"/>
              </a:rPr>
              <a:t>Learning</a:t>
            </a:r>
            <a:r>
              <a:rPr lang="es-ES" sz="1600" i="1" dirty="0">
                <a:solidFill>
                  <a:srgbClr val="7030A0"/>
                </a:solidFill>
                <a:latin typeface="Calibri" pitchFamily="34" charset="0"/>
              </a:rPr>
              <a:t> Management </a:t>
            </a:r>
            <a:r>
              <a:rPr lang="es-ES" sz="1600" i="1" dirty="0" err="1">
                <a:solidFill>
                  <a:srgbClr val="7030A0"/>
                </a:solidFill>
                <a:latin typeface="Calibri" pitchFamily="34" charset="0"/>
              </a:rPr>
              <a:t>System</a:t>
            </a:r>
            <a:r>
              <a:rPr lang="es-ES" sz="1600" i="1" dirty="0">
                <a:solidFill>
                  <a:srgbClr val="7030A0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logo_e-libro_aula_final_amari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987262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1"/>
          <p:cNvSpPr>
            <a:spLocks noChangeArrowheads="1"/>
          </p:cNvSpPr>
          <p:nvPr/>
        </p:nvSpPr>
        <p:spPr bwMode="auto">
          <a:xfrm>
            <a:off x="578717" y="1916412"/>
            <a:ext cx="7790295" cy="400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0" anchor="ctr">
            <a:spAutoFit/>
          </a:bodyPr>
          <a:lstStyle/>
          <a:p>
            <a:pPr marL="242186" lvl="1" eaLnBrk="0" hangingPunct="0">
              <a:spcBef>
                <a:spcPts val="538"/>
              </a:spcBef>
              <a:buFont typeface="Wingdings" pitchFamily="2" charset="2"/>
              <a:buChar char="v"/>
              <a:tabLst>
                <a:tab pos="242186" algn="l"/>
              </a:tabLst>
            </a:pPr>
            <a:r>
              <a:rPr lang="es-ES" altLang="zh-CN" sz="1400" b="1" dirty="0">
                <a:solidFill>
                  <a:srgbClr val="7030A0"/>
                </a:solidFill>
                <a:latin typeface="Calibri" pitchFamily="34" charset="0"/>
              </a:rPr>
              <a:t>Módulo Enseña. </a:t>
            </a:r>
            <a:r>
              <a:rPr lang="es-ES" altLang="zh-CN" sz="1400" dirty="0">
                <a:solidFill>
                  <a:srgbClr val="7030A0"/>
                </a:solidFill>
                <a:latin typeface="Gill Sans MT" pitchFamily="34" charset="0"/>
              </a:rPr>
              <a:t>Este módulo está destinado a los educadores para la creación y gestión de los cursos. Entre otras opciones permite generar clases nuevas, asignar el plan de estudio y el tipo de calificación que se utilizará, incorporar usuarios a la clase, asignar tareas, fijar exámenes de seguimiento (que incluyen autocorrección), subir videos y presentaciones.</a:t>
            </a:r>
          </a:p>
          <a:p>
            <a:pPr marL="242186" lvl="1" eaLnBrk="0" hangingPunct="0">
              <a:spcBef>
                <a:spcPts val="538"/>
              </a:spcBef>
              <a:buFont typeface="Wingdings" pitchFamily="2" charset="2"/>
              <a:buChar char="v"/>
              <a:tabLst>
                <a:tab pos="242186" algn="l"/>
              </a:tabLst>
            </a:pPr>
            <a:endParaRPr lang="es-AR" altLang="zh-CN" sz="1400" dirty="0">
              <a:solidFill>
                <a:srgbClr val="7030A0"/>
              </a:solidFill>
              <a:latin typeface="Calibri" pitchFamily="34" charset="0"/>
            </a:endParaRPr>
          </a:p>
          <a:p>
            <a:pPr marL="242186" lvl="1" eaLnBrk="0" hangingPunct="0">
              <a:spcBef>
                <a:spcPts val="538"/>
              </a:spcBef>
              <a:buFont typeface="Wingdings" pitchFamily="2" charset="2"/>
              <a:buChar char="v"/>
              <a:tabLst>
                <a:tab pos="242186" algn="l"/>
              </a:tabLst>
            </a:pPr>
            <a:r>
              <a:rPr lang="es-ES" altLang="zh-CN" sz="1400" b="1" dirty="0">
                <a:solidFill>
                  <a:srgbClr val="7030A0"/>
                </a:solidFill>
                <a:latin typeface="Calibri" pitchFamily="34" charset="0"/>
              </a:rPr>
              <a:t>Módulo  Aprende. </a:t>
            </a:r>
            <a:r>
              <a:rPr lang="es-ES" altLang="zh-CN" sz="1400" dirty="0">
                <a:solidFill>
                  <a:srgbClr val="7030A0"/>
                </a:solidFill>
                <a:latin typeface="Gill Sans MT" pitchFamily="34" charset="0"/>
              </a:rPr>
              <a:t>Es el sector destinado a los estudiantes, que deben autenticarse para acceder a las clases a las que se encuentran vinculados.</a:t>
            </a:r>
          </a:p>
          <a:p>
            <a:pPr marL="242186" lvl="1" eaLnBrk="0" hangingPunct="0">
              <a:spcBef>
                <a:spcPts val="538"/>
              </a:spcBef>
              <a:buFont typeface="Wingdings" pitchFamily="2" charset="2"/>
              <a:buChar char="v"/>
              <a:tabLst>
                <a:tab pos="242186" algn="l"/>
              </a:tabLst>
            </a:pPr>
            <a:endParaRPr lang="es-AR" altLang="zh-CN" sz="1400" dirty="0">
              <a:solidFill>
                <a:srgbClr val="7030A0"/>
              </a:solidFill>
              <a:latin typeface="Calibri" pitchFamily="34" charset="0"/>
            </a:endParaRPr>
          </a:p>
          <a:p>
            <a:pPr marL="242186" lvl="1" eaLnBrk="0" hangingPunct="0">
              <a:spcBef>
                <a:spcPts val="538"/>
              </a:spcBef>
              <a:buFont typeface="Wingdings" pitchFamily="2" charset="2"/>
              <a:buChar char="v"/>
              <a:tabLst>
                <a:tab pos="242186" algn="l"/>
              </a:tabLst>
            </a:pPr>
            <a:r>
              <a:rPr lang="es-ES" altLang="zh-CN" sz="1400" b="1" dirty="0">
                <a:solidFill>
                  <a:srgbClr val="7030A0"/>
                </a:solidFill>
                <a:latin typeface="Calibri" pitchFamily="34" charset="0"/>
              </a:rPr>
              <a:t>Módulo Escuela. </a:t>
            </a:r>
            <a:r>
              <a:rPr lang="es-ES" altLang="zh-CN" sz="1400" dirty="0">
                <a:solidFill>
                  <a:srgbClr val="7030A0"/>
                </a:solidFill>
                <a:latin typeface="Gill Sans MT" pitchFamily="34" charset="0"/>
              </a:rPr>
              <a:t>Permite la configuración de los parámetros generales de la institución.</a:t>
            </a:r>
          </a:p>
          <a:p>
            <a:pPr marL="242186" lvl="1" eaLnBrk="0" hangingPunct="0">
              <a:spcBef>
                <a:spcPts val="538"/>
              </a:spcBef>
              <a:buFont typeface="Wingdings" pitchFamily="2" charset="2"/>
              <a:buChar char="v"/>
              <a:tabLst>
                <a:tab pos="242186" algn="l"/>
              </a:tabLst>
            </a:pPr>
            <a:endParaRPr lang="es-AR" altLang="zh-CN" sz="1400" dirty="0">
              <a:solidFill>
                <a:srgbClr val="7030A0"/>
              </a:solidFill>
              <a:latin typeface="Calibri" pitchFamily="34" charset="0"/>
            </a:endParaRPr>
          </a:p>
          <a:p>
            <a:pPr marL="242186" lvl="1" eaLnBrk="0" hangingPunct="0">
              <a:spcBef>
                <a:spcPts val="538"/>
              </a:spcBef>
              <a:buFont typeface="Wingdings" pitchFamily="2" charset="2"/>
              <a:buChar char="v"/>
              <a:tabLst>
                <a:tab pos="242186" algn="l"/>
              </a:tabLst>
            </a:pPr>
            <a:r>
              <a:rPr lang="es-ES" altLang="zh-CN" sz="1400" b="1" dirty="0">
                <a:solidFill>
                  <a:srgbClr val="7030A0"/>
                </a:solidFill>
                <a:latin typeface="Calibri" pitchFamily="34" charset="0"/>
              </a:rPr>
              <a:t>Módulo Biblioteca. </a:t>
            </a:r>
            <a:r>
              <a:rPr lang="es-ES" altLang="zh-CN" sz="1400" dirty="0">
                <a:solidFill>
                  <a:srgbClr val="7030A0"/>
                </a:solidFill>
                <a:latin typeface="Gill Sans MT" pitchFamily="34" charset="0"/>
              </a:rPr>
              <a:t>Esta opción admite la incorporación de documentos destinados a su utilización en los distintos cursos de la institución.</a:t>
            </a:r>
          </a:p>
          <a:p>
            <a:pPr marL="242186" lvl="1" eaLnBrk="0" hangingPunct="0">
              <a:spcBef>
                <a:spcPts val="538"/>
              </a:spcBef>
              <a:buFont typeface="Wingdings" pitchFamily="2" charset="2"/>
              <a:buChar char="v"/>
              <a:tabLst>
                <a:tab pos="242186" algn="l"/>
              </a:tabLst>
            </a:pPr>
            <a:endParaRPr lang="es-AR" altLang="zh-CN" sz="1400" dirty="0">
              <a:solidFill>
                <a:srgbClr val="7030A0"/>
              </a:solidFill>
              <a:latin typeface="Calibri" pitchFamily="34" charset="0"/>
            </a:endParaRPr>
          </a:p>
          <a:p>
            <a:pPr marL="242186" lvl="1" eaLnBrk="0" hangingPunct="0">
              <a:spcBef>
                <a:spcPts val="538"/>
              </a:spcBef>
              <a:buFont typeface="Wingdings" pitchFamily="2" charset="2"/>
              <a:buChar char="v"/>
              <a:tabLst>
                <a:tab pos="242186" algn="l"/>
              </a:tabLst>
            </a:pPr>
            <a:r>
              <a:rPr lang="es-ES" altLang="zh-CN" sz="1400" b="1" dirty="0">
                <a:solidFill>
                  <a:srgbClr val="7030A0"/>
                </a:solidFill>
                <a:latin typeface="Calibri" pitchFamily="34" charset="0"/>
              </a:rPr>
              <a:t>Módulo Comunidad. </a:t>
            </a:r>
            <a:r>
              <a:rPr lang="es-ES" altLang="zh-CN" sz="1400" dirty="0">
                <a:solidFill>
                  <a:srgbClr val="7030A0"/>
                </a:solidFill>
                <a:latin typeface="Gill Sans MT" pitchFamily="34" charset="0"/>
              </a:rPr>
              <a:t>Permite la incorporación de distintos recursos para que sean compartidos con la comunidad educativa, se pueden incluir: enlaces web, Word, </a:t>
            </a:r>
            <a:r>
              <a:rPr lang="es-ES" altLang="zh-CN" sz="1400" dirty="0" err="1">
                <a:solidFill>
                  <a:srgbClr val="7030A0"/>
                </a:solidFill>
                <a:latin typeface="Gill Sans MT" pitchFamily="34" charset="0"/>
              </a:rPr>
              <a:t>Ppoint</a:t>
            </a:r>
            <a:r>
              <a:rPr lang="es-ES" altLang="zh-CN" sz="1400" dirty="0">
                <a:solidFill>
                  <a:srgbClr val="7030A0"/>
                </a:solidFill>
                <a:latin typeface="Gill Sans MT" pitchFamily="34" charset="0"/>
              </a:rPr>
              <a:t>, archivos multimedia y textos planos o en </a:t>
            </a:r>
            <a:r>
              <a:rPr lang="es-ES" altLang="zh-CN" sz="1400" dirty="0" err="1">
                <a:solidFill>
                  <a:srgbClr val="7030A0"/>
                </a:solidFill>
                <a:latin typeface="Gill Sans MT" pitchFamily="34" charset="0"/>
              </a:rPr>
              <a:t>html</a:t>
            </a:r>
            <a:r>
              <a:rPr lang="es-ES" altLang="zh-CN" sz="1400" dirty="0">
                <a:solidFill>
                  <a:srgbClr val="7030A0"/>
                </a:solidFill>
                <a:latin typeface="Gill Sans MT" pitchFamily="34" charset="0"/>
              </a:rPr>
              <a:t>.</a:t>
            </a:r>
          </a:p>
        </p:txBody>
      </p:sp>
      <p:sp>
        <p:nvSpPr>
          <p:cNvPr id="65540" name="4 Rectángulo"/>
          <p:cNvSpPr>
            <a:spLocks noChangeArrowheads="1"/>
          </p:cNvSpPr>
          <p:nvPr/>
        </p:nvSpPr>
        <p:spPr bwMode="auto">
          <a:xfrm>
            <a:off x="3196648" y="1332100"/>
            <a:ext cx="2626072" cy="4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eaLnBrk="0" hangingPunct="0">
              <a:tabLst>
                <a:tab pos="410291" algn="l"/>
              </a:tabLst>
            </a:pPr>
            <a:r>
              <a:rPr lang="es-ES" altLang="zh-CN" sz="2200" b="1" dirty="0">
                <a:solidFill>
                  <a:srgbClr val="7030A0"/>
                </a:solidFill>
                <a:latin typeface="Calibri" pitchFamily="34" charset="0"/>
              </a:rPr>
              <a:t>Módulos e-libro Aula</a:t>
            </a:r>
          </a:p>
        </p:txBody>
      </p:sp>
      <p:sp>
        <p:nvSpPr>
          <p:cNvPr id="65541" name="7 Rectángulo"/>
          <p:cNvSpPr>
            <a:spLocks noChangeArrowheads="1"/>
          </p:cNvSpPr>
          <p:nvPr/>
        </p:nvSpPr>
        <p:spPr bwMode="auto">
          <a:xfrm>
            <a:off x="2083955" y="189100"/>
            <a:ext cx="5303694" cy="57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/>
            <a:r>
              <a:rPr lang="es-ES" sz="1600" b="1" dirty="0">
                <a:solidFill>
                  <a:srgbClr val="7030A0"/>
                </a:solidFill>
                <a:latin typeface="Calibri" pitchFamily="34" charset="0"/>
              </a:rPr>
              <a:t>e-Libro Aula : Sistema de Gestión de Aprendizaje </a:t>
            </a:r>
          </a:p>
          <a:p>
            <a:pPr algn="ctr"/>
            <a:r>
              <a:rPr lang="es-ES" sz="1600" i="1" dirty="0">
                <a:solidFill>
                  <a:srgbClr val="7030A0"/>
                </a:solidFill>
                <a:latin typeface="Calibri" pitchFamily="34" charset="0"/>
              </a:rPr>
              <a:t>LMS - </a:t>
            </a:r>
            <a:r>
              <a:rPr lang="es-ES" sz="1600" i="1" dirty="0" err="1">
                <a:solidFill>
                  <a:srgbClr val="7030A0"/>
                </a:solidFill>
                <a:latin typeface="Calibri" pitchFamily="34" charset="0"/>
              </a:rPr>
              <a:t>Learning</a:t>
            </a:r>
            <a:r>
              <a:rPr lang="es-ES" sz="1600" i="1" dirty="0">
                <a:solidFill>
                  <a:srgbClr val="7030A0"/>
                </a:solidFill>
                <a:latin typeface="Calibri" pitchFamily="34" charset="0"/>
              </a:rPr>
              <a:t> Management </a:t>
            </a:r>
            <a:r>
              <a:rPr lang="es-ES" sz="1600" i="1" dirty="0" err="1">
                <a:solidFill>
                  <a:srgbClr val="7030A0"/>
                </a:solidFill>
                <a:latin typeface="Calibri" pitchFamily="34" charset="0"/>
              </a:rPr>
              <a:t>System</a:t>
            </a:r>
            <a:r>
              <a:rPr lang="es-ES" sz="1600" i="1" dirty="0">
                <a:solidFill>
                  <a:srgbClr val="7030A0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logo_e-libro_aula_final_amari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987262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1"/>
          <p:cNvSpPr>
            <a:spLocks noChangeArrowheads="1"/>
          </p:cNvSpPr>
          <p:nvPr/>
        </p:nvSpPr>
        <p:spPr bwMode="auto">
          <a:xfrm>
            <a:off x="774989" y="1842473"/>
            <a:ext cx="7462693" cy="442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 anchor="ctr">
            <a:spAutoFit/>
          </a:bodyPr>
          <a:lstStyle/>
          <a:p>
            <a:pPr>
              <a:tabLst>
                <a:tab pos="410291" algn="l"/>
              </a:tabLst>
            </a:pPr>
            <a:r>
              <a:rPr lang="es-AR" altLang="zh-CN" sz="1400" b="1" dirty="0">
                <a:solidFill>
                  <a:srgbClr val="7030A0"/>
                </a:solidFill>
                <a:latin typeface="Gill Sans MT" pitchFamily="34" charset="0"/>
              </a:rPr>
              <a:t>e-libro AULA dispone de tres perfiles de usuarios</a:t>
            </a:r>
            <a:r>
              <a:rPr lang="es-ES" altLang="zh-CN" sz="1400" b="1" dirty="0">
                <a:solidFill>
                  <a:srgbClr val="7030A0"/>
                </a:solidFill>
                <a:latin typeface="Gill Sans MT" pitchFamily="34" charset="0"/>
              </a:rPr>
              <a:t>:</a:t>
            </a:r>
          </a:p>
          <a:p>
            <a:pPr>
              <a:tabLst>
                <a:tab pos="410291" algn="l"/>
              </a:tabLst>
            </a:pPr>
            <a:endParaRPr lang="es-AR" sz="1400" b="1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tabLst>
                <a:tab pos="410291" algn="l"/>
              </a:tabLst>
            </a:pPr>
            <a:r>
              <a:rPr lang="es-AR" sz="1400" b="1" dirty="0">
                <a:solidFill>
                  <a:srgbClr val="7030A0"/>
                </a:solidFill>
                <a:latin typeface="Calibri" pitchFamily="34" charset="0"/>
              </a:rPr>
              <a:t>El usuario Administrador: </a:t>
            </a:r>
            <a:r>
              <a:rPr lang="es-AR" sz="14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s-AR" altLang="zh-CN" sz="1400" dirty="0">
                <a:solidFill>
                  <a:srgbClr val="7030A0"/>
                </a:solidFill>
                <a:latin typeface="Gill Sans MT" pitchFamily="34" charset="0"/>
              </a:rPr>
              <a:t>Es el usuario creador de la escuela, tiene acceso a todos los módulos y recursos de la escuela. Tiene la posibilidad de ingresar a todas las clases para un eventual seguimiento.</a:t>
            </a:r>
          </a:p>
          <a:p>
            <a:pPr>
              <a:tabLst>
                <a:tab pos="410291" algn="l"/>
              </a:tabLst>
            </a:pPr>
            <a:endParaRPr lang="es-AR" sz="1400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tabLst>
                <a:tab pos="410291" algn="l"/>
              </a:tabLst>
            </a:pPr>
            <a:r>
              <a:rPr lang="es-AR" sz="1400" b="1" dirty="0">
                <a:solidFill>
                  <a:srgbClr val="7030A0"/>
                </a:solidFill>
                <a:latin typeface="Calibri" pitchFamily="34" charset="0"/>
              </a:rPr>
              <a:t>El usuario Profesor:</a:t>
            </a:r>
            <a:r>
              <a:rPr lang="es-AR" sz="14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s-AR" altLang="zh-CN" sz="1400" dirty="0">
                <a:solidFill>
                  <a:srgbClr val="7030A0"/>
                </a:solidFill>
                <a:latin typeface="Gill Sans MT" pitchFamily="34" charset="0"/>
              </a:rPr>
              <a:t>Es quien creará sus clases y administrará los grupos de alumnos de su clase o curso que esté dando.</a:t>
            </a:r>
          </a:p>
          <a:p>
            <a:pPr marL="718010" lvl="1" indent="-307718">
              <a:buFontTx/>
              <a:buChar char="•"/>
              <a:tabLst>
                <a:tab pos="410291" algn="l"/>
              </a:tabLst>
            </a:pPr>
            <a:r>
              <a:rPr lang="es-AR" altLang="zh-CN" sz="1400" dirty="0">
                <a:solidFill>
                  <a:srgbClr val="7030A0"/>
                </a:solidFill>
                <a:latin typeface="Gill Sans MT" pitchFamily="34" charset="0"/>
              </a:rPr>
              <a:t>El profesor podrá ver a todos sus alumnos conectados</a:t>
            </a:r>
          </a:p>
          <a:p>
            <a:pPr marL="718010" lvl="1" indent="-307718">
              <a:buFontTx/>
              <a:buChar char="•"/>
              <a:tabLst>
                <a:tab pos="410291" algn="l"/>
              </a:tabLst>
            </a:pPr>
            <a:r>
              <a:rPr lang="es-AR" altLang="zh-CN" sz="1400" dirty="0">
                <a:solidFill>
                  <a:srgbClr val="7030A0"/>
                </a:solidFill>
                <a:latin typeface="Gill Sans MT" pitchFamily="34" charset="0"/>
              </a:rPr>
              <a:t>Este perfil gestiona las actividades incluidas en la clase: lecciones, exámenes, tareas,  calificaciones, etc.</a:t>
            </a:r>
          </a:p>
          <a:p>
            <a:pPr marL="718010" lvl="1" indent="-307718">
              <a:buFontTx/>
              <a:buChar char="•"/>
              <a:tabLst>
                <a:tab pos="410291" algn="l"/>
              </a:tabLst>
            </a:pPr>
            <a:endParaRPr lang="es-AR" sz="1400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tabLst>
                <a:tab pos="410291" algn="l"/>
              </a:tabLst>
            </a:pPr>
            <a:r>
              <a:rPr lang="es-AR" sz="1400" b="1" dirty="0">
                <a:solidFill>
                  <a:srgbClr val="7030A0"/>
                </a:solidFill>
                <a:latin typeface="Calibri" pitchFamily="34" charset="0"/>
              </a:rPr>
              <a:t>El usuario Estudiante:</a:t>
            </a:r>
            <a:r>
              <a:rPr lang="es-AR" sz="14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s-AR" altLang="zh-CN" sz="1400" dirty="0">
                <a:solidFill>
                  <a:srgbClr val="7030A0"/>
                </a:solidFill>
                <a:latin typeface="Gill Sans MT" pitchFamily="34" charset="0"/>
              </a:rPr>
              <a:t>Este perfil permite que el alumno participe de la clase que le corresponde, puede ser invitado por un profesor a un curso en particular o puede inscribirse a la clase existente en la escuela a la que pertenece. </a:t>
            </a:r>
          </a:p>
          <a:p>
            <a:pPr marL="718010" lvl="1" indent="-307718">
              <a:buFontTx/>
              <a:buChar char="•"/>
              <a:tabLst>
                <a:tab pos="410291" algn="l"/>
              </a:tabLst>
            </a:pPr>
            <a:r>
              <a:rPr lang="es-AR" altLang="zh-CN" sz="1400" dirty="0">
                <a:solidFill>
                  <a:srgbClr val="7030A0"/>
                </a:solidFill>
                <a:latin typeface="Gill Sans MT" pitchFamily="34" charset="0"/>
              </a:rPr>
              <a:t>Los estudiantes podrán acceder a realizar todas las actividades de la clase: lecciones, tareas, exámenes, videos, foros, etc. </a:t>
            </a:r>
          </a:p>
          <a:p>
            <a:pPr marL="718010" lvl="1" indent="-307718">
              <a:buFontTx/>
              <a:buChar char="•"/>
              <a:tabLst>
                <a:tab pos="410291" algn="l"/>
              </a:tabLst>
            </a:pPr>
            <a:r>
              <a:rPr lang="es-AR" altLang="zh-CN" sz="1400" dirty="0">
                <a:solidFill>
                  <a:srgbClr val="7030A0"/>
                </a:solidFill>
                <a:latin typeface="Gill Sans MT" pitchFamily="34" charset="0"/>
              </a:rPr>
              <a:t>Los alumnos no pueden ver las tareas de otro alumno. Si bien pueden compartir material de estudio, no pueden ver los exámenes de otros compañeros.</a:t>
            </a:r>
          </a:p>
          <a:p>
            <a:pPr marL="1846311" lvl="4" indent="-205146">
              <a:tabLst>
                <a:tab pos="410291" algn="l"/>
              </a:tabLst>
            </a:pPr>
            <a:endParaRPr lang="es-AR" sz="1400" dirty="0">
              <a:latin typeface="Calibri" pitchFamily="34" charset="0"/>
            </a:endParaRPr>
          </a:p>
        </p:txBody>
      </p:sp>
      <p:sp>
        <p:nvSpPr>
          <p:cNvPr id="66564" name="4 Rectángulo"/>
          <p:cNvSpPr>
            <a:spLocks noChangeArrowheads="1"/>
          </p:cNvSpPr>
          <p:nvPr/>
        </p:nvSpPr>
        <p:spPr bwMode="auto">
          <a:xfrm>
            <a:off x="2870489" y="1269066"/>
            <a:ext cx="2447049" cy="4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eaLnBrk="0" hangingPunct="0">
              <a:tabLst>
                <a:tab pos="410291" algn="l"/>
              </a:tabLst>
            </a:pPr>
            <a:r>
              <a:rPr lang="es-ES" altLang="zh-CN" sz="2200" b="1" dirty="0">
                <a:solidFill>
                  <a:srgbClr val="7030A0"/>
                </a:solidFill>
                <a:latin typeface="Calibri" pitchFamily="34" charset="0"/>
              </a:rPr>
              <a:t>Perfiles de usuarios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4953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2F2F2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rgbClr val="7D60A0">
                <a:alpha val="0"/>
              </a:srgbClr>
            </a:solidFill>
            <a:miter lim="800000"/>
            <a:headEnd/>
            <a:tailEnd/>
          </a:ln>
          <a:effectLst>
            <a:outerShdw blurRad="40005" dist="19939" dir="5400000" algn="tl" rotWithShape="0">
              <a:srgbClr val="808080">
                <a:alpha val="37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66564" name="Picture 5" descr="logoelibr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619500" cy="144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 descr="persona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23" y="4231622"/>
            <a:ext cx="5182466" cy="16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2" descr="logo_elivro_flag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53" y="5916706"/>
            <a:ext cx="1194955" cy="6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3" descr="logo_elibro-es_flag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5916706"/>
            <a:ext cx="1196398" cy="6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4" descr="logo_elibro-mx_flag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3" y="5916706"/>
            <a:ext cx="1196398" cy="6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8" descr="logo_nuevo_e-libroN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17" y="6051177"/>
            <a:ext cx="1308965" cy="34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400800" y="3200400"/>
            <a:ext cx="2743200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-109" charset="0"/>
                <a:ea typeface="ＭＳ Ｐゴシック" pitchFamily="-109" charset="-128"/>
              </a:defRPr>
            </a:lvl1pPr>
            <a:lvl2pPr marL="37931725" indent="-37474525" eaLnBrk="0" hangingPunct="0">
              <a:defRPr sz="2700">
                <a:solidFill>
                  <a:schemeClr val="tx1"/>
                </a:solidFill>
                <a:latin typeface="Times New Roman" pitchFamily="-109" charset="0"/>
                <a:ea typeface="ＭＳ Ｐゴシック" pitchFamily="-109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Times New Roman" pitchFamily="-109" charset="0"/>
                <a:ea typeface="ＭＳ Ｐゴシック" pitchFamily="-109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Times New Roman" pitchFamily="-109" charset="0"/>
                <a:ea typeface="ＭＳ Ｐゴシック" pitchFamily="-109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Times New Roman" pitchFamily="-109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-109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-109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-109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-109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es-ES_tradnl" sz="1200" dirty="0">
                <a:solidFill>
                  <a:srgbClr val="215968"/>
                </a:solidFill>
                <a:latin typeface="Gill Sans MT" pitchFamily="-109" charset="-18"/>
              </a:rPr>
              <a:t>Libros en castellano</a:t>
            </a:r>
          </a:p>
          <a:p>
            <a:pPr algn="ctr" eaLnBrk="1" hangingPunct="1"/>
            <a:r>
              <a:rPr lang="es-ES_tradnl" sz="1200" dirty="0">
                <a:solidFill>
                  <a:srgbClr val="215968"/>
                </a:solidFill>
                <a:latin typeface="Gill Sans MT" pitchFamily="-109" charset="-18"/>
              </a:rPr>
              <a:t>Herramientas de aprendizaje, </a:t>
            </a:r>
            <a:r>
              <a:rPr lang="es-ES_tradnl" sz="1200" dirty="0" err="1">
                <a:solidFill>
                  <a:srgbClr val="215968"/>
                </a:solidFill>
                <a:latin typeface="Gill Sans MT" pitchFamily="-109" charset="-18"/>
              </a:rPr>
              <a:t>InfoTools</a:t>
            </a:r>
            <a:endParaRPr lang="es-ES_tradnl" sz="1200" dirty="0">
              <a:solidFill>
                <a:srgbClr val="215968"/>
              </a:solidFill>
              <a:latin typeface="Gill Sans MT" pitchFamily="-109" charset="-18"/>
            </a:endParaRPr>
          </a:p>
          <a:p>
            <a:pPr algn="ctr" eaLnBrk="1" hangingPunct="1"/>
            <a:r>
              <a:rPr lang="es-ES_tradnl" sz="1200" dirty="0">
                <a:solidFill>
                  <a:srgbClr val="215968"/>
                </a:solidFill>
                <a:latin typeface="Gill Sans MT" pitchFamily="-109" charset="-18"/>
              </a:rPr>
              <a:t>Revistas Científicas</a:t>
            </a:r>
          </a:p>
          <a:p>
            <a:pPr algn="ctr" eaLnBrk="1" hangingPunct="1"/>
            <a:r>
              <a:rPr lang="es-ES_tradnl" sz="1200" dirty="0" err="1">
                <a:solidFill>
                  <a:srgbClr val="215968"/>
                </a:solidFill>
                <a:latin typeface="Gill Sans MT" pitchFamily="-109" charset="-18"/>
              </a:rPr>
              <a:t>IaP</a:t>
            </a:r>
            <a:r>
              <a:rPr lang="es-ES_tradnl" sz="1200" dirty="0">
                <a:solidFill>
                  <a:srgbClr val="215968"/>
                </a:solidFill>
                <a:latin typeface="Gill Sans MT" pitchFamily="-109" charset="-18"/>
              </a:rPr>
              <a:t> (Impresión a Pedido)</a:t>
            </a:r>
          </a:p>
          <a:p>
            <a:pPr algn="ctr" eaLnBrk="1" hangingPunct="1"/>
            <a:r>
              <a:rPr lang="es-ES_tradnl" sz="1200" dirty="0">
                <a:solidFill>
                  <a:srgbClr val="215968"/>
                </a:solidFill>
                <a:latin typeface="Gill Sans MT" pitchFamily="-109" charset="-18"/>
              </a:rPr>
              <a:t>Apuntes de Cátedra</a:t>
            </a:r>
          </a:p>
          <a:p>
            <a:pPr algn="ctr" eaLnBrk="1" hangingPunct="1"/>
            <a:r>
              <a:rPr lang="es-ES_tradnl" sz="1200" dirty="0">
                <a:solidFill>
                  <a:srgbClr val="215968"/>
                </a:solidFill>
                <a:latin typeface="Gill Sans MT" pitchFamily="-109" charset="-18"/>
              </a:rPr>
              <a:t>Tesis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7162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100" dirty="0">
                <a:solidFill>
                  <a:srgbClr val="5F5F5F"/>
                </a:solidFill>
                <a:latin typeface="Arial" charset="0"/>
              </a:rPr>
              <a:t>Online database of Spanish language: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38200" y="2133600"/>
            <a:ext cx="50292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dirty="0">
                <a:solidFill>
                  <a:srgbClr val="5F5F5F"/>
                </a:solidFill>
              </a:rPr>
              <a:t>■</a:t>
            </a:r>
            <a:r>
              <a:rPr lang="en-US" dirty="0"/>
              <a:t> </a:t>
            </a:r>
            <a:r>
              <a:rPr lang="en-US" sz="2100" dirty="0" smtClean="0">
                <a:solidFill>
                  <a:srgbClr val="5F5F5F"/>
                </a:solidFill>
                <a:latin typeface="Arial" charset="0"/>
              </a:rPr>
              <a:t>Books</a:t>
            </a:r>
          </a:p>
          <a:p>
            <a:r>
              <a:rPr kumimoji="1" lang="en-US" sz="2400" dirty="0" smtClean="0">
                <a:solidFill>
                  <a:srgbClr val="5F5F5F"/>
                </a:solidFill>
              </a:rPr>
              <a:t>■ </a:t>
            </a:r>
            <a:r>
              <a:rPr lang="en-US" sz="2100" dirty="0" err="1" smtClean="0">
                <a:solidFill>
                  <a:srgbClr val="5F5F5F"/>
                </a:solidFill>
                <a:latin typeface="Arial" charset="0"/>
              </a:rPr>
              <a:t>Infotools</a:t>
            </a:r>
            <a:endParaRPr lang="en-US" sz="2100" dirty="0">
              <a:solidFill>
                <a:srgbClr val="5F5F5F"/>
              </a:solidFill>
              <a:latin typeface="Arial" charset="0"/>
            </a:endParaRPr>
          </a:p>
          <a:p>
            <a:r>
              <a:rPr kumimoji="1" lang="en-US" dirty="0">
                <a:solidFill>
                  <a:srgbClr val="5F5F5F"/>
                </a:solidFill>
              </a:rPr>
              <a:t>■</a:t>
            </a:r>
            <a:r>
              <a:rPr lang="en-US" dirty="0"/>
              <a:t> </a:t>
            </a:r>
            <a:r>
              <a:rPr lang="en-US" sz="2100" dirty="0">
                <a:solidFill>
                  <a:srgbClr val="5F5F5F"/>
                </a:solidFill>
                <a:latin typeface="Arial" charset="0"/>
              </a:rPr>
              <a:t>Scientific magazines</a:t>
            </a:r>
          </a:p>
          <a:p>
            <a:r>
              <a:rPr kumimoji="1" lang="en-US" dirty="0">
                <a:solidFill>
                  <a:srgbClr val="5F5F5F"/>
                </a:solidFill>
              </a:rPr>
              <a:t>■</a:t>
            </a:r>
            <a:r>
              <a:rPr lang="en-US" dirty="0"/>
              <a:t> </a:t>
            </a:r>
            <a:r>
              <a:rPr lang="en-US" sz="2100" dirty="0">
                <a:solidFill>
                  <a:srgbClr val="5F5F5F"/>
                </a:solidFill>
                <a:latin typeface="Arial" charset="0"/>
              </a:rPr>
              <a:t>Academic papers and </a:t>
            </a:r>
            <a:r>
              <a:rPr lang="en-US" sz="2100" dirty="0" smtClean="0">
                <a:solidFill>
                  <a:srgbClr val="5F5F5F"/>
                </a:solidFill>
                <a:latin typeface="Arial" charset="0"/>
              </a:rPr>
              <a:t>theses</a:t>
            </a:r>
          </a:p>
          <a:p>
            <a:r>
              <a:rPr kumimoji="1" lang="en-US" sz="2400" dirty="0" smtClean="0">
                <a:solidFill>
                  <a:srgbClr val="5F5F5F"/>
                </a:solidFill>
              </a:rPr>
              <a:t>■</a:t>
            </a:r>
            <a:r>
              <a:rPr lang="en-US" sz="2400" dirty="0" smtClean="0"/>
              <a:t> </a:t>
            </a:r>
            <a:r>
              <a:rPr lang="en-US" sz="2100" dirty="0" err="1" smtClean="0">
                <a:solidFill>
                  <a:srgbClr val="5F5F5F"/>
                </a:solidFill>
                <a:latin typeface="Arial" charset="0"/>
              </a:rPr>
              <a:t>IaP</a:t>
            </a:r>
            <a:r>
              <a:rPr lang="en-US" sz="2100" dirty="0" smtClean="0">
                <a:solidFill>
                  <a:srgbClr val="5F5F5F"/>
                </a:solidFill>
                <a:latin typeface="Arial" charset="0"/>
              </a:rPr>
              <a:t> (Print on Demand)</a:t>
            </a:r>
          </a:p>
          <a:p>
            <a:endParaRPr lang="en-US" sz="2100" dirty="0" smtClean="0">
              <a:solidFill>
                <a:srgbClr val="5F5F5F"/>
              </a:solidFill>
              <a:latin typeface="Arial" charset="0"/>
            </a:endParaRPr>
          </a:p>
          <a:p>
            <a:endParaRPr lang="en-US" sz="2100" dirty="0">
              <a:solidFill>
                <a:srgbClr val="5F5F5F"/>
              </a:solidFill>
              <a:latin typeface="Arial" charset="0"/>
            </a:endParaRPr>
          </a:p>
          <a:p>
            <a:r>
              <a:rPr lang="en-US" dirty="0"/>
              <a:t> </a:t>
            </a:r>
            <a:endParaRPr lang="es-ES" sz="2100" dirty="0">
              <a:solidFill>
                <a:srgbClr val="5F5F5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69636" name="Picture 4" descr="javaR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989138"/>
            <a:ext cx="6291263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Corel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765175"/>
            <a:ext cx="5600700" cy="1019175"/>
          </a:xfrm>
          <a:prstGeom prst="rect">
            <a:avLst/>
          </a:prstGeom>
          <a:noFill/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81000" y="685800"/>
            <a:ext cx="1828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Unity Reader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 </a:t>
            </a:r>
            <a:r>
              <a:rPr lang="es-ES" sz="1600" b="1">
                <a:solidFill>
                  <a:srgbClr val="492795"/>
                </a:solidFill>
                <a:latin typeface="Arial" charset="0"/>
                <a:cs typeface="Arial" charset="0"/>
              </a:rPr>
              <a:t>(Java Reader):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09600" y="738188"/>
            <a:ext cx="239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 Define</a:t>
            </a:r>
          </a:p>
        </p:txBody>
      </p:sp>
      <p:pic>
        <p:nvPicPr>
          <p:cNvPr id="6157" name="Picture 13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684213" y="1268413"/>
            <a:ext cx="7391400" cy="5589587"/>
            <a:chOff x="431" y="799"/>
            <a:chExt cx="4656" cy="3521"/>
          </a:xfrm>
        </p:grpSpPr>
        <p:pic>
          <p:nvPicPr>
            <p:cNvPr id="6162" name="Picture 18" descr="defin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799"/>
              <a:ext cx="4656" cy="3267"/>
            </a:xfrm>
            <a:prstGeom prst="rect">
              <a:avLst/>
            </a:prstGeom>
            <a:noFill/>
          </p:spPr>
        </p:pic>
        <p:pic>
          <p:nvPicPr>
            <p:cNvPr id="6163" name="Picture 19" descr="diccRA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2" y="1875"/>
              <a:ext cx="3113" cy="24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33400" y="7620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Explain</a:t>
            </a:r>
          </a:p>
        </p:txBody>
      </p:sp>
      <p:pic>
        <p:nvPicPr>
          <p:cNvPr id="7184" name="Picture 16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pic>
        <p:nvPicPr>
          <p:cNvPr id="7186" name="Picture 18" descr="z-elibro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717550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04800" y="585788"/>
            <a:ext cx="2370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Locate</a:t>
            </a:r>
          </a:p>
        </p:txBody>
      </p:sp>
      <p:pic>
        <p:nvPicPr>
          <p:cNvPr id="10250" name="Picture 10" descr="top_elibro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00"/>
          </a:xfrm>
          <a:prstGeom prst="rect">
            <a:avLst/>
          </a:prstGeom>
          <a:noFill/>
        </p:spPr>
      </p:pic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395288" y="1052513"/>
            <a:ext cx="8748712" cy="5805487"/>
            <a:chOff x="249" y="663"/>
            <a:chExt cx="5511" cy="3657"/>
          </a:xfrm>
        </p:grpSpPr>
        <p:pic>
          <p:nvPicPr>
            <p:cNvPr id="10257" name="Picture 17" descr="localiz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663"/>
              <a:ext cx="4613" cy="3413"/>
            </a:xfrm>
            <a:prstGeom prst="rect">
              <a:avLst/>
            </a:prstGeom>
            <a:noFill/>
          </p:spPr>
        </p:pic>
        <p:pic>
          <p:nvPicPr>
            <p:cNvPr id="10258" name="Picture 18" descr="z-elibro6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8" y="1333"/>
              <a:ext cx="3482" cy="29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15" descr="15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85800"/>
            <a:ext cx="5029200" cy="4510088"/>
          </a:xfrm>
          <a:prstGeom prst="rect">
            <a:avLst/>
          </a:prstGeom>
          <a:noFill/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" y="280988"/>
            <a:ext cx="390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492795"/>
                </a:solidFill>
                <a:latin typeface="Arial" charset="0"/>
                <a:cs typeface="Arial" charset="0"/>
              </a:rPr>
              <a:t>InfoTools:   Locate (example 1)</a:t>
            </a:r>
          </a:p>
        </p:txBody>
      </p:sp>
      <p:pic>
        <p:nvPicPr>
          <p:cNvPr id="11281" name="Picture 17" descr="15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1938"/>
            <a:ext cx="6257925" cy="5326062"/>
          </a:xfrm>
          <a:prstGeom prst="rect">
            <a:avLst/>
          </a:prstGeom>
          <a:noFill/>
        </p:spPr>
      </p:pic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0" y="2819400"/>
            <a:ext cx="1676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EFE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2376" tIns="649224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EFE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2376" tIns="649224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831</Words>
  <Application>Microsoft Office PowerPoint</Application>
  <PresentationFormat>On-screen Show (4:3)</PresentationFormat>
  <Paragraphs>251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XXXXXXX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XXXXXXX</dc:creator>
  <cp:lastModifiedBy>Rodolfo Biasca</cp:lastModifiedBy>
  <cp:revision>491</cp:revision>
  <dcterms:created xsi:type="dcterms:W3CDTF">2005-02-07T14:24:11Z</dcterms:created>
  <dcterms:modified xsi:type="dcterms:W3CDTF">2012-01-02T02:45:59Z</dcterms:modified>
</cp:coreProperties>
</file>